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66" r:id="rId2"/>
    <p:sldId id="2147483622" r:id="rId3"/>
    <p:sldId id="262" r:id="rId4"/>
    <p:sldId id="2147483617" r:id="rId5"/>
    <p:sldId id="256" r:id="rId6"/>
    <p:sldId id="277" r:id="rId7"/>
    <p:sldId id="2147483625" r:id="rId8"/>
    <p:sldId id="267" r:id="rId9"/>
    <p:sldId id="261" r:id="rId10"/>
    <p:sldId id="2147483626" r:id="rId11"/>
    <p:sldId id="2147483599" r:id="rId12"/>
    <p:sldId id="278" r:id="rId13"/>
    <p:sldId id="407" r:id="rId14"/>
    <p:sldId id="2147483095" r:id="rId15"/>
    <p:sldId id="2147483618" r:id="rId16"/>
    <p:sldId id="2147483631" r:id="rId17"/>
    <p:sldId id="2147483620" r:id="rId18"/>
    <p:sldId id="263" r:id="rId19"/>
    <p:sldId id="264" r:id="rId20"/>
    <p:sldId id="2147483627" r:id="rId21"/>
    <p:sldId id="268" r:id="rId22"/>
    <p:sldId id="2147483630" r:id="rId23"/>
    <p:sldId id="2147483633" r:id="rId24"/>
    <p:sldId id="2147483628" r:id="rId25"/>
    <p:sldId id="279" r:id="rId26"/>
    <p:sldId id="288" r:id="rId27"/>
    <p:sldId id="271" r:id="rId28"/>
    <p:sldId id="2147483632" r:id="rId29"/>
    <p:sldId id="2147483629" r:id="rId3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FFCCFF"/>
    <a:srgbClr val="CCCCFF"/>
    <a:srgbClr val="FFCC99"/>
    <a:srgbClr val="99FFCC"/>
    <a:srgbClr val="FFFF99"/>
    <a:srgbClr val="FF9933"/>
    <a:srgbClr val="33CCCC"/>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4C0F85-1EDB-43BD-8B22-4A24E2398ADA}" v="559" dt="2025-09-07T12:29:23.94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09" autoAdjust="0"/>
    <p:restoredTop sz="84173" autoAdjust="0"/>
  </p:normalViewPr>
  <p:slideViewPr>
    <p:cSldViewPr snapToGrid="0">
      <p:cViewPr varScale="1">
        <p:scale>
          <a:sx n="112" d="100"/>
          <a:sy n="112" d="100"/>
        </p:scale>
        <p:origin x="558" y="96"/>
      </p:cViewPr>
      <p:guideLst/>
    </p:cSldViewPr>
  </p:slideViewPr>
  <p:notesTextViewPr>
    <p:cViewPr>
      <p:scale>
        <a:sx n="1" d="1"/>
        <a:sy n="1" d="1"/>
      </p:scale>
      <p:origin x="0" y="0"/>
    </p:cViewPr>
  </p:notesTextViewPr>
  <p:sorterViewPr>
    <p:cViewPr>
      <p:scale>
        <a:sx n="87" d="100"/>
        <a:sy n="87" d="100"/>
      </p:scale>
      <p:origin x="0" y="-98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5911ED-A0C6-4589-8204-AB83CC6724C0}" type="datetimeFigureOut">
              <a:rPr kumimoji="1" lang="ja-JP" altLang="en-US" smtClean="0"/>
              <a:t>2025/9/11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151A41-2E44-4134-B4D1-94EA892451B1}" type="slidenum">
              <a:rPr kumimoji="1" lang="ja-JP" altLang="en-US" smtClean="0"/>
              <a:t>‹#›</a:t>
            </a:fld>
            <a:endParaRPr kumimoji="1" lang="ja-JP" altLang="en-US"/>
          </a:p>
        </p:txBody>
      </p:sp>
    </p:spTree>
    <p:extLst>
      <p:ext uri="{BB962C8B-B14F-4D97-AF65-F5344CB8AC3E}">
        <p14:creationId xmlns:p14="http://schemas.microsoft.com/office/powerpoint/2010/main" val="2647155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利用上の注意</a:t>
            </a: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847428-4493-4C2D-9784-B3E55E9137B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894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A03C8-68A8-EEC5-C62D-FC717239CDE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E213BC9-1C94-18D7-0C2F-6953A0C69C9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4063C72-7901-87CD-52DE-E472D5C5B31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２．サブタイトルスライド：ウェルビーイングっていろいろ！</a:t>
            </a:r>
            <a:endParaRPr kumimoji="1" lang="en-US" altLang="ja-JP" dirty="0"/>
          </a:p>
          <a:p>
            <a:endParaRPr kumimoji="1" lang="en-US" altLang="ja-JP" dirty="0"/>
          </a:p>
          <a:p>
            <a:r>
              <a:rPr kumimoji="1" lang="ja-JP" altLang="en-US" dirty="0"/>
              <a:t>教師：ここまで皆さんが発表してくれたウェルビーイングの出来事はさまざまでした。</a:t>
            </a:r>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14CB5A8E-D1CA-E677-83E4-C4AE35B1DF31}"/>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2B512A1-73E2-4E19-82CA-5AF77CCF0289}" type="slidenum">
              <a:rPr kumimoji="1" lang="ja-JP" altLang="en-US" sz="1200" b="0" i="0" u="none" strike="noStrike" kern="1200" cap="none" spc="0" normalizeH="0" baseline="0" noProof="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2888040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・教師：実際、どんな時にウェルビーイングを感じるのか、ウェルビーイングにとって何が大切かは人それぞれです。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例えば、「</a:t>
            </a:r>
            <a:r>
              <a:rPr kumimoji="0" lang="ja-JP" altLang="en-US" sz="1200" b="1" u="none" dirty="0">
                <a:solidFill>
                  <a:prstClr val="black"/>
                </a:solidFill>
                <a:latin typeface="游ゴシック" panose="020B0400000000000000" pitchFamily="50" charset="-128"/>
                <a:ea typeface="游ゴシック" panose="020B0400000000000000" pitchFamily="50" charset="-128"/>
              </a:rPr>
              <a:t>あなたはどんな時に、“よい”時間を過ごしたと感じますか？</a:t>
            </a:r>
            <a:r>
              <a:rPr kumimoji="0" lang="ja-JP" altLang="en-US" sz="1200" b="0" u="none" dirty="0">
                <a:solidFill>
                  <a:prstClr val="black"/>
                </a:solidFill>
                <a:latin typeface="游ゴシック" panose="020B0400000000000000" pitchFamily="50" charset="-128"/>
                <a:ea typeface="游ゴシック" panose="020B0400000000000000" pitchFamily="50" charset="-128"/>
              </a:rPr>
              <a:t>」というアンケートを取ると、さまざまな答えが返ってきます。</a:t>
            </a:r>
            <a:endParaRPr kumimoji="0" lang="en-US" altLang="ja-JP" sz="1200" b="0" u="none" dirty="0">
              <a:solidFill>
                <a:prstClr val="black"/>
              </a:solidFill>
              <a:latin typeface="游ゴシック" panose="020B0400000000000000" pitchFamily="50" charset="-128"/>
              <a:ea typeface="游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DF348626-9320-4324-AD85-AA64AF86A2F3}" type="slidenum">
              <a:rPr kumimoji="1" lang="ja-JP" altLang="en-US" smtClean="0"/>
              <a:t>11</a:t>
            </a:fld>
            <a:endParaRPr kumimoji="1" lang="ja-JP" altLang="en-US"/>
          </a:p>
        </p:txBody>
      </p:sp>
    </p:spTree>
    <p:extLst>
      <p:ext uri="{BB962C8B-B14F-4D97-AF65-F5344CB8AC3E}">
        <p14:creationId xmlns:p14="http://schemas.microsoft.com/office/powerpoint/2010/main" val="2819352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教師：先ほどは、ウェルビーイングを感じられた出来事を挙げてもらいましたが、“わたし”のウェルビーイングにとって大切な理由や条件をもう少し詳しく考えてみたいと思います。</a:t>
            </a:r>
            <a:endParaRPr kumimoji="1" lang="en-US" altLang="ja-JP" dirty="0"/>
          </a:p>
          <a:p>
            <a:r>
              <a:rPr kumimoji="1" lang="ja-JP" altLang="en-US" dirty="0"/>
              <a:t>そこで、ここにある</a:t>
            </a:r>
            <a:r>
              <a:rPr kumimoji="1" lang="en-US" altLang="ja-JP" dirty="0"/>
              <a:t>26</a:t>
            </a:r>
            <a:r>
              <a:rPr kumimoji="1" lang="ja-JP" altLang="en-US" dirty="0"/>
              <a:t>枚の「わたしたちのウェルビーイングカード」を使って、自分のウェルビーイングにとって大切なもの探しをやってみたいと思います。</a:t>
            </a:r>
            <a:endParaRPr kumimoji="1" lang="en-US" altLang="ja-JP" dirty="0"/>
          </a:p>
          <a:p>
            <a:endParaRPr kumimoji="1" lang="en-US" altLang="ja-JP" dirty="0"/>
          </a:p>
          <a:p>
            <a:r>
              <a:rPr kumimoji="1" lang="ja-JP" altLang="en-US" dirty="0"/>
              <a:t>カード一覧ダウンロード　</a:t>
            </a:r>
            <a:r>
              <a:rPr kumimoji="1" lang="en-US" altLang="ja-JP" dirty="0"/>
              <a:t>https://socialwellbeing.ilab.ntt.co.jp/tool_measure_wellbeingcard.html</a:t>
            </a:r>
          </a:p>
          <a:p>
            <a:endParaRPr kumimoji="1" lang="en-US" altLang="ja-JP" dirty="0"/>
          </a:p>
          <a:p>
            <a:r>
              <a:rPr kumimoji="1" lang="ja-JP" altLang="en-US" dirty="0"/>
              <a:t>＊小学校中学年</a:t>
            </a:r>
            <a:r>
              <a:rPr kumimoji="1" lang="en-US" altLang="ja-JP" dirty="0"/>
              <a:t>18</a:t>
            </a:r>
            <a:r>
              <a:rPr kumimoji="1" lang="ja-JP" altLang="en-US" dirty="0"/>
              <a:t>枚版　小学校高学年から中学生</a:t>
            </a:r>
            <a:r>
              <a:rPr kumimoji="1" lang="en-US" altLang="ja-JP" dirty="0"/>
              <a:t>26</a:t>
            </a:r>
            <a:r>
              <a:rPr kumimoji="1" lang="ja-JP" altLang="en-US" dirty="0"/>
              <a:t>枚版　高校生以上</a:t>
            </a:r>
            <a:r>
              <a:rPr kumimoji="1" lang="en-US" altLang="ja-JP" dirty="0"/>
              <a:t>32</a:t>
            </a:r>
            <a:r>
              <a:rPr kumimoji="1" lang="ja-JP" altLang="en-US" dirty="0"/>
              <a:t>枚版がおすすめです。　</a:t>
            </a: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1E53B8-7D7C-41D6-A917-CE56D4409C0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19274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教師：この中から、自分のウェルビーイングに大切な言葉を選んでみましょう。難しく考えず、大切だなと思うことを直感で選んでください。</a:t>
            </a:r>
          </a:p>
        </p:txBody>
      </p:sp>
      <p:sp>
        <p:nvSpPr>
          <p:cNvPr id="4" name="スライド番号プレースホルダー 3"/>
          <p:cNvSpPr>
            <a:spLocks noGrp="1"/>
          </p:cNvSpPr>
          <p:nvPr>
            <p:ph type="sldNum" sz="quarter" idx="10"/>
          </p:nvPr>
        </p:nvSpPr>
        <p:spPr/>
        <p:txBody>
          <a:bodyPr/>
          <a:lstStyle/>
          <a:p>
            <a:fld id="{DF348626-9320-4324-AD85-AA64AF86A2F3}" type="slidenum">
              <a:rPr kumimoji="1" lang="ja-JP" altLang="en-US" smtClean="0"/>
              <a:t>13</a:t>
            </a:fld>
            <a:endParaRPr kumimoji="1" lang="ja-JP" altLang="en-US"/>
          </a:p>
        </p:txBody>
      </p:sp>
    </p:spTree>
    <p:extLst>
      <p:ext uri="{BB962C8B-B14F-4D97-AF65-F5344CB8AC3E}">
        <p14:creationId xmlns:p14="http://schemas.microsoft.com/office/powerpoint/2010/main" val="1741838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教師：まずじっくりと自分一人で考える時間を</a:t>
            </a:r>
            <a:r>
              <a:rPr kumimoji="1" lang="en-US" altLang="ja-JP" dirty="0"/>
              <a:t>1</a:t>
            </a:r>
            <a:r>
              <a:rPr kumimoji="1" lang="ja-JP" altLang="en-US" dirty="0"/>
              <a:t>分間とります。まず自分と向き合って、あなたのウェルビーイングに大切なものや必要なものを</a:t>
            </a:r>
            <a:r>
              <a:rPr kumimoji="1" lang="en-US" altLang="ja-JP" dirty="0"/>
              <a:t>1</a:t>
            </a:r>
            <a:r>
              <a:rPr kumimoji="1" lang="ja-JP" altLang="en-US" dirty="0"/>
              <a:t>つ選んで、理由とあわせて記録してください。</a:t>
            </a:r>
            <a:endParaRPr kumimoji="1" lang="en-US" altLang="ja-JP" dirty="0"/>
          </a:p>
          <a:p>
            <a:r>
              <a:rPr kumimoji="1" lang="ja-JP" altLang="en-US" dirty="0"/>
              <a:t>★学年によって時間や枚数の設定は変えてください。</a:t>
            </a:r>
            <a:endParaRPr kumimoji="1" lang="en-US" altLang="ja-JP" dirty="0"/>
          </a:p>
          <a:p>
            <a:endParaRPr kumimoji="1" lang="en-US" altLang="ja-JP" dirty="0"/>
          </a:p>
          <a:p>
            <a:r>
              <a:rPr kumimoji="1" lang="ja-JP" altLang="en-US" dirty="0"/>
              <a:t>その後、選んだカードと選んだ理由をグループの人と共有します。</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＊落ち着いて取り組める雰囲気を作る</a:t>
            </a:r>
            <a:endParaRPr kumimoji="1" lang="en-US" altLang="ja-JP" dirty="0"/>
          </a:p>
          <a:p>
            <a:r>
              <a:rPr kumimoji="1" lang="ja-JP" altLang="en-US" dirty="0"/>
              <a:t>＊個人の選択に入る前に、教師のカードを紹介してもよいでしょう。「ちなみに、私は、・・・・・・・・・」</a:t>
            </a: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847428-4493-4C2D-9784-B3E55E9137B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48062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342DA-4BF5-7813-B15A-62A5D15F1A4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DD6AD3B-F147-4C01-402E-7E0DE1EA304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CDC1847-D7A9-36BD-E949-79E490CC6564}"/>
              </a:ext>
            </a:extLst>
          </p:cNvPr>
          <p:cNvSpPr>
            <a:spLocks noGrp="1"/>
          </p:cNvSpPr>
          <p:nvPr>
            <p:ph type="body" idx="1"/>
          </p:nvPr>
        </p:nvSpPr>
        <p:spPr/>
        <p:txBody>
          <a:bodyPr/>
          <a:lstStyle/>
          <a:p>
            <a:r>
              <a:rPr kumimoji="1" lang="ja-JP" altLang="en-US" dirty="0"/>
              <a:t>＜教師が心がけること＞</a:t>
            </a:r>
            <a:endParaRPr kumimoji="1" lang="en-US" altLang="ja-JP" dirty="0"/>
          </a:p>
          <a:p>
            <a:r>
              <a:rPr kumimoji="1" lang="ja-JP" altLang="en-US" dirty="0"/>
              <a:t>・生徒が安心して自分自身と向き合える雰囲気を大切にする</a:t>
            </a:r>
            <a:endParaRPr kumimoji="1" lang="en-US" altLang="ja-JP" dirty="0"/>
          </a:p>
          <a:p>
            <a:r>
              <a:rPr kumimoji="1" lang="ja-JP" altLang="en-US" dirty="0"/>
              <a:t>・選ぶことが難しい生徒のサポートをする　＊難しい場合は、無理しなくてもよいことも伝える</a:t>
            </a:r>
            <a:endParaRPr kumimoji="1" lang="en-US" altLang="ja-JP" dirty="0"/>
          </a:p>
          <a:p>
            <a:r>
              <a:rPr kumimoji="1" lang="ja-JP" altLang="en-US" dirty="0"/>
              <a:t>・選び終わった生徒には、熟考するように伝える。　「本当にそのカードか、もう一度考えてみたらいいよ」「これがないとすごく嫌だなと思うものがあったら、それはあなたにとって大切なものかもしれないよ」などの声かけをする。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・全体を見て、もう少し時間が必要そうな場合は時間を調整する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r>
              <a:rPr kumimoji="1" lang="ja-JP" altLang="en-US" dirty="0"/>
              <a:t>教師：では今からグループで共有する活動を行います。みんなによってよい時間になるように４つのルールがあります。</a:t>
            </a:r>
            <a:endParaRPr kumimoji="1" lang="en-US" altLang="ja-JP" dirty="0"/>
          </a:p>
          <a:p>
            <a:r>
              <a:rPr kumimoji="1" lang="ja-JP" altLang="en-US" dirty="0"/>
              <a:t>●</a:t>
            </a:r>
            <a:r>
              <a:rPr kumimoji="1" lang="en-US" altLang="ja-JP" dirty="0"/>
              <a:t>1</a:t>
            </a:r>
            <a:r>
              <a:rPr kumimoji="1" lang="ja-JP" altLang="en-US" dirty="0"/>
              <a:t>つ目は、（１つ目を読む）</a:t>
            </a:r>
            <a:endParaRPr kumimoji="1" lang="en-US" altLang="ja-JP" dirty="0"/>
          </a:p>
          <a:p>
            <a:r>
              <a:rPr kumimoji="1" lang="ja-JP" altLang="en-US" dirty="0"/>
              <a:t>●２つ目は、（２つ目を読む）　</a:t>
            </a:r>
            <a:endParaRPr kumimoji="1" lang="en-US" altLang="ja-JP" dirty="0"/>
          </a:p>
        </p:txBody>
      </p:sp>
      <p:sp>
        <p:nvSpPr>
          <p:cNvPr id="4" name="スライド番号プレースホルダー 3">
            <a:extLst>
              <a:ext uri="{FF2B5EF4-FFF2-40B4-BE49-F238E27FC236}">
                <a16:creationId xmlns:a16="http://schemas.microsoft.com/office/drawing/2014/main" id="{CBEE8CA7-3253-2021-7896-406287BE6E6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847428-4493-4C2D-9784-B3E55E9137B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68568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9B1DE-FFC5-E4EF-FFB3-54D93274800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C4CAC2C-3C4E-D7A3-404F-64E85366194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F1BD580-68B2-7FFC-8ADC-369E4B3514E8}"/>
              </a:ext>
            </a:extLst>
          </p:cNvPr>
          <p:cNvSpPr>
            <a:spLocks noGrp="1"/>
          </p:cNvSpPr>
          <p:nvPr>
            <p:ph type="body" idx="1"/>
          </p:nvPr>
        </p:nvSpPr>
        <p:spPr/>
        <p:txBody>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1" lang="ja-JP" altLang="en-US" sz="1200" b="0" i="0" u="none" strike="noStrike" kern="1200" cap="none" spc="0" normalizeH="0" baseline="0" noProof="0" dirty="0">
                <a:ln>
                  <a:noFill/>
                </a:ln>
                <a:solidFill>
                  <a:sysClr val="windowText" lastClr="000000">
                    <a:hueOff val="0"/>
                    <a:satOff val="0"/>
                    <a:lumOff val="0"/>
                    <a:alphaOff val="0"/>
                  </a:sysClr>
                </a:solidFill>
                <a:effectLst/>
                <a:uLnTx/>
                <a:uFillTx/>
                <a:latin typeface="游ゴシック" panose="020B0400000000000000" pitchFamily="50" charset="-128"/>
                <a:ea typeface="游ゴシック" panose="020B0400000000000000" pitchFamily="50" charset="-128"/>
                <a:cs typeface="+mn-cs"/>
              </a:rPr>
              <a:t>・スライドを使って傾聴について説明をする</a:t>
            </a:r>
            <a:endParaRPr kumimoji="1" lang="en-US" altLang="ja-JP" sz="1200" b="0" i="0" u="none" strike="noStrike" kern="1200" cap="none" spc="0" normalizeH="0" baseline="0" noProof="0" dirty="0">
              <a:ln>
                <a:noFill/>
              </a:ln>
              <a:solidFill>
                <a:sysClr val="windowText" lastClr="000000">
                  <a:hueOff val="0"/>
                  <a:satOff val="0"/>
                  <a:lumOff val="0"/>
                  <a:alphaOff val="0"/>
                </a:sys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1244600" rtl="0" eaLnBrk="1" fontAlgn="auto" latinLnBrk="0" hangingPunct="1">
              <a:lnSpc>
                <a:spcPct val="90000"/>
              </a:lnSpc>
              <a:spcBef>
                <a:spcPct val="0"/>
              </a:spcBef>
              <a:spcAft>
                <a:spcPct val="35000"/>
              </a:spcAft>
              <a:buClrTx/>
              <a:buSzTx/>
              <a:buFontTx/>
              <a:buNone/>
              <a:tabLst/>
              <a:defRPr/>
            </a:pPr>
            <a:r>
              <a:rPr kumimoji="1" lang="ja-JP" altLang="en-US" sz="1200" b="0" i="0" u="none" strike="noStrike" kern="1200" cap="none" spc="0" normalizeH="0" baseline="0" noProof="0" dirty="0">
                <a:ln>
                  <a:noFill/>
                </a:ln>
                <a:solidFill>
                  <a:sysClr val="windowText" lastClr="000000">
                    <a:hueOff val="0"/>
                    <a:satOff val="0"/>
                    <a:lumOff val="0"/>
                    <a:alphaOff val="0"/>
                  </a:sysClr>
                </a:solidFill>
                <a:effectLst/>
                <a:uLnTx/>
                <a:uFillTx/>
                <a:latin typeface="游ゴシック" panose="020B0400000000000000" pitchFamily="50" charset="-128"/>
                <a:ea typeface="游ゴシック" panose="020B0400000000000000" pitchFamily="50" charset="-128"/>
                <a:cs typeface="+mn-cs"/>
              </a:rPr>
              <a:t>★話すことが苦手な子もいることを伝え、みんなで話しやすい雰囲気を作ることが大切であることを伝えましょう。</a:t>
            </a:r>
            <a:endParaRPr kumimoji="1" lang="en-US" altLang="ja-JP" sz="1200" b="0" i="0" u="none" strike="noStrike" kern="1200" cap="none" spc="0" normalizeH="0" baseline="0" noProof="0" dirty="0">
              <a:ln>
                <a:noFill/>
              </a:ln>
              <a:solidFill>
                <a:sysClr val="windowText" lastClr="000000">
                  <a:hueOff val="0"/>
                  <a:satOff val="0"/>
                  <a:lumOff val="0"/>
                  <a:alphaOff val="0"/>
                </a:sysClr>
              </a:solidFill>
              <a:effectLst/>
              <a:uLnTx/>
              <a:uFillTx/>
              <a:latin typeface="游ゴシック" panose="020B0400000000000000" pitchFamily="50" charset="-128"/>
              <a:ea typeface="游ゴシック" panose="020B0400000000000000" pitchFamily="50" charset="-128"/>
              <a:cs typeface="+mn-cs"/>
            </a:endParaRPr>
          </a:p>
        </p:txBody>
      </p:sp>
      <p:sp>
        <p:nvSpPr>
          <p:cNvPr id="4" name="スライド番号プレースホルダー 3">
            <a:extLst>
              <a:ext uri="{FF2B5EF4-FFF2-40B4-BE49-F238E27FC236}">
                <a16:creationId xmlns:a16="http://schemas.microsoft.com/office/drawing/2014/main" id="{71FD38CA-CB8B-4930-0696-225E9DD93D3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847428-4493-4C2D-9784-B3E55E9137B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54106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F8ED1-8EEF-3F19-905C-4194893E7A8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E291CCC-D580-12A0-781A-FD4A31C79A5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A18FED7-650E-35B1-6BD6-EBD1872646D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教師：●３つ目は（３つ目を読む）　★話を受容したことを示す行動として、ここでは拍手をルールとしましたが、学級の状態や子どもたちの特性にあわせて設定ください。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●４つ目は（４つ目を読む）　★学級の状態によっては４はカットでもよいでしょう。その際に、次のスライドも飛ばします。</a:t>
            </a:r>
            <a:endParaRPr kumimoji="1" lang="en-US" altLang="ja-JP" dirty="0"/>
          </a:p>
          <a:p>
            <a:endParaRPr kumimoji="1" lang="en-US" altLang="ja-JP" dirty="0"/>
          </a:p>
          <a:p>
            <a:r>
              <a:rPr kumimoji="1" lang="ja-JP" altLang="en-US" dirty="0"/>
              <a:t>教師：何か質問はありませんか？　では順番を決めてください。（順番が決まったことを確認して）では１番の人からお願いします。（教師がタイムキーパーをする）</a:t>
            </a:r>
            <a:endParaRPr kumimoji="1" lang="en-US" altLang="ja-JP" dirty="0"/>
          </a:p>
          <a:p>
            <a:endParaRPr kumimoji="1" lang="en-US" altLang="ja-JP" dirty="0"/>
          </a:p>
          <a:p>
            <a:r>
              <a:rPr kumimoji="1" lang="ja-JP" altLang="en-US" dirty="0"/>
              <a:t>★学級の実態に応じて順番の決め方は指示するとよいでしょう。</a:t>
            </a:r>
            <a:endParaRPr kumimoji="1" lang="en-US" altLang="ja-JP" dirty="0"/>
          </a:p>
          <a:p>
            <a:r>
              <a:rPr kumimoji="1" lang="ja-JP" altLang="en-US" dirty="0"/>
              <a:t>　じゃんけんやくじ引き（誕生日がその日に近い人、何かの委員等）でもよいですが、話したい人が立候補してやりやすい順番を合意形成して話し始めることが望ましいです。</a:t>
            </a:r>
            <a:endParaRPr kumimoji="1" lang="en-US" altLang="ja-JP" dirty="0"/>
          </a:p>
          <a:p>
            <a:endParaRPr kumimoji="1" lang="en-US" altLang="ja-JP" dirty="0"/>
          </a:p>
        </p:txBody>
      </p:sp>
      <p:sp>
        <p:nvSpPr>
          <p:cNvPr id="4" name="スライド番号プレースホルダー 3">
            <a:extLst>
              <a:ext uri="{FF2B5EF4-FFF2-40B4-BE49-F238E27FC236}">
                <a16:creationId xmlns:a16="http://schemas.microsoft.com/office/drawing/2014/main" id="{7001C3A6-F804-E76A-A35A-AFC7BB0D71B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847428-4493-4C2D-9784-B3E55E9137B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79071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スライドを使ってよい質問について説明する</a:t>
            </a:r>
            <a:endParaRPr kumimoji="1" lang="en-US" altLang="ja-JP" dirty="0"/>
          </a:p>
          <a:p>
            <a:r>
              <a:rPr kumimoji="1" lang="ja-JP" altLang="en-US" dirty="0"/>
              <a:t>＊質疑応答を入れない場合はこのスライドをカットする</a:t>
            </a: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847428-4493-4C2D-9784-B3E55E9137B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90843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＊質疑応答を入れない場合はこのスライドをカットする</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847428-4493-4C2D-9784-B3E55E9137B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4452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03EB7-7546-49FE-B401-E6BD2D15784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B5591DF-C381-28EF-0D21-94E0C0F98EE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ECF311F-4F11-05AA-ED74-24761AF6C973}"/>
              </a:ext>
            </a:extLst>
          </p:cNvPr>
          <p:cNvSpPr>
            <a:spLocks noGrp="1"/>
          </p:cNvSpPr>
          <p:nvPr>
            <p:ph type="body" idx="1"/>
          </p:nvPr>
        </p:nvSpPr>
        <p:spPr/>
        <p:txBody>
          <a:bodyPr/>
          <a:lstStyle/>
          <a:p>
            <a:r>
              <a:rPr kumimoji="1" lang="ja-JP" altLang="en-US" dirty="0"/>
              <a:t>更新履歴</a:t>
            </a:r>
            <a:endParaRPr kumimoji="1" lang="en-US" altLang="ja-JP" dirty="0"/>
          </a:p>
        </p:txBody>
      </p:sp>
      <p:sp>
        <p:nvSpPr>
          <p:cNvPr id="4" name="スライド番号プレースホルダー 3">
            <a:extLst>
              <a:ext uri="{FF2B5EF4-FFF2-40B4-BE49-F238E27FC236}">
                <a16:creationId xmlns:a16="http://schemas.microsoft.com/office/drawing/2014/main" id="{B2D2B878-15E4-62E1-5DD5-6A256599E54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847428-4493-4C2D-9784-B3E55E9137B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812960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51918-91B8-7E32-E6E5-B010713DB73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80E3EAC-BBBC-6BBF-325B-EEDD9764F56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CEB44D0-E434-B751-CB22-1A073327A109}"/>
              </a:ext>
            </a:extLst>
          </p:cNvPr>
          <p:cNvSpPr>
            <a:spLocks noGrp="1"/>
          </p:cNvSpPr>
          <p:nvPr>
            <p:ph type="body" idx="1"/>
          </p:nvPr>
        </p:nvSpPr>
        <p:spPr/>
        <p:txBody>
          <a:bodyPr/>
          <a:lstStyle/>
          <a:p>
            <a:r>
              <a:rPr kumimoji="1" lang="ja-JP" altLang="en-US" dirty="0"/>
              <a:t>教師：お互いの話を聞いてどのようなことを感じましたか？</a:t>
            </a:r>
            <a:endParaRPr kumimoji="1" lang="en-US" altLang="ja-JP" dirty="0"/>
          </a:p>
          <a:p>
            <a:r>
              <a:rPr kumimoji="1" lang="ja-JP" altLang="en-US" dirty="0"/>
              <a:t>★児童生徒が感じたことを板書する</a:t>
            </a:r>
            <a:endParaRPr kumimoji="1" lang="en-US" altLang="ja-JP" dirty="0"/>
          </a:p>
          <a:p>
            <a:r>
              <a:rPr kumimoji="1" lang="ja-JP" altLang="en-US" dirty="0"/>
              <a:t>★児童生徒の意見に対して、問い返しをしたり、共感を確認したりしながら、気づきを深めたり、広げたりしていくといいでしょう。</a:t>
            </a:r>
            <a:endParaRPr kumimoji="1" lang="en-US" altLang="ja-JP" dirty="0"/>
          </a:p>
          <a:p>
            <a:endParaRPr kumimoji="1" lang="en-US" altLang="ja-JP" dirty="0"/>
          </a:p>
        </p:txBody>
      </p:sp>
      <p:sp>
        <p:nvSpPr>
          <p:cNvPr id="4" name="スライド番号プレースホルダー 3">
            <a:extLst>
              <a:ext uri="{FF2B5EF4-FFF2-40B4-BE49-F238E27FC236}">
                <a16:creationId xmlns:a16="http://schemas.microsoft.com/office/drawing/2014/main" id="{5DABE846-50FF-D361-1D11-320545D3AA5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847428-4493-4C2D-9784-B3E55E9137B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95627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３．サブタイトルスライド：どうしてウェルビーイングが大切？</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r>
              <a:rPr kumimoji="1" lang="ja-JP" altLang="en-US" dirty="0"/>
              <a:t>教師：では、なぜ、ウェルビーイングが社会で大切なのでしょうか？そして、皆さんが勉強する必要があるのでしょうか？</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847428-4493-4C2D-9784-B3E55E9137B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50038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2DCB0-B1C5-3716-2A2F-31E1280FE4C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BDC6652-E9F7-1856-4E51-F69A917CB80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AF4DAE8-3BEB-6FE7-FA4A-633672DC8DEA}"/>
              </a:ext>
            </a:extLst>
          </p:cNvPr>
          <p:cNvSpPr>
            <a:spLocks noGrp="1"/>
          </p:cNvSpPr>
          <p:nvPr>
            <p:ph type="body" idx="1"/>
          </p:nvPr>
        </p:nvSpPr>
        <p:spPr/>
        <p:txBody>
          <a:bodyPr/>
          <a:lstStyle/>
          <a:p>
            <a:r>
              <a:rPr kumimoji="1" lang="ja-JP" altLang="en-US" dirty="0"/>
              <a:t>教師</a:t>
            </a:r>
            <a:r>
              <a:rPr kumimoji="1" lang="ja-JP" altLang="en-US" dirty="0">
                <a:sym typeface="Wingdings" panose="05000000000000000000" pitchFamily="2" charset="2"/>
              </a:rPr>
              <a:t>：（スライドを読む）</a:t>
            </a:r>
            <a:endParaRPr kumimoji="1" lang="ja-JP" altLang="en-US" dirty="0"/>
          </a:p>
        </p:txBody>
      </p:sp>
      <p:sp>
        <p:nvSpPr>
          <p:cNvPr id="4" name="スライド番号プレースホルダー 3">
            <a:extLst>
              <a:ext uri="{FF2B5EF4-FFF2-40B4-BE49-F238E27FC236}">
                <a16:creationId xmlns:a16="http://schemas.microsoft.com/office/drawing/2014/main" id="{F9C73775-4158-F292-FDAC-2217945FFC5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847428-4493-4C2D-9784-B3E55E9137B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73601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教師：ウェルビーイングについて学ぶと、以下のことが期待できます。●（スライドを読む）</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151A41-2E44-4134-B4D1-94EA892451B1}"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4849960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36E6B-F0D7-0C9E-5405-93C98FA46CD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6A6B90A-4658-AD2C-76A2-86A59FB3BBF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5B08C15-7FAE-7CA5-F357-4F6BBE17BD0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４．サブタイトルスライド：ウェルビーイングのためにできることは何だろう？</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r>
              <a:rPr kumimoji="1" lang="ja-JP" altLang="en-US" dirty="0"/>
              <a:t>教師：では、自分や周りの人のウェルビーイングのために何ができるか考えてみましょう</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a:extLst>
              <a:ext uri="{FF2B5EF4-FFF2-40B4-BE49-F238E27FC236}">
                <a16:creationId xmlns:a16="http://schemas.microsoft.com/office/drawing/2014/main" id="{27D474FC-0B87-25C9-4985-2DBFFD6DE8C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847428-4493-4C2D-9784-B3E55E9137B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211823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教師：自分のウェルビーイング、自分と親しい人との間のウェルビーイング、自分が所属する社会集団（学校、地域、国）のウェルビーイング、地球全体のウェルビーイングのために、私たちができることはどんなことがあるでしょう。思いつく限り出してみましょう。</a:t>
            </a:r>
            <a:endParaRPr kumimoji="1" lang="en-US" altLang="ja-JP" dirty="0"/>
          </a:p>
          <a:p>
            <a:endParaRPr kumimoji="1" lang="en-US" altLang="ja-JP" dirty="0"/>
          </a:p>
          <a:p>
            <a:r>
              <a:rPr kumimoji="1" lang="ja-JP" altLang="en-US" dirty="0"/>
              <a:t>＊グループで行うのもよいでしょう。その際は、付箋に書き出して貼るといいでしょう。</a:t>
            </a:r>
            <a:endParaRPr kumimoji="1" lang="en-US" altLang="ja-JP" dirty="0"/>
          </a:p>
          <a:p>
            <a:r>
              <a:rPr kumimoji="1" lang="ja-JP" altLang="en-US" dirty="0"/>
              <a:t>＊クラウド上にこのスライドをアップしてクラス全体で書き出していくものよいでしょう。</a:t>
            </a:r>
          </a:p>
        </p:txBody>
      </p:sp>
      <p:sp>
        <p:nvSpPr>
          <p:cNvPr id="4" name="スライド番号プレースホルダー 3"/>
          <p:cNvSpPr>
            <a:spLocks noGrp="1"/>
          </p:cNvSpPr>
          <p:nvPr>
            <p:ph type="sldNum" sz="quarter" idx="5"/>
          </p:nvPr>
        </p:nvSpPr>
        <p:spPr/>
        <p:txBody>
          <a:bodyPr/>
          <a:lstStyle/>
          <a:p>
            <a:fld id="{F7151A41-2E44-4134-B4D1-94EA892451B1}" type="slidenum">
              <a:rPr kumimoji="1" lang="ja-JP" altLang="en-US" smtClean="0"/>
              <a:t>25</a:t>
            </a:fld>
            <a:endParaRPr kumimoji="1" lang="ja-JP" altLang="en-US"/>
          </a:p>
        </p:txBody>
      </p:sp>
    </p:spTree>
    <p:extLst>
      <p:ext uri="{BB962C8B-B14F-4D97-AF65-F5344CB8AC3E}">
        <p14:creationId xmlns:p14="http://schemas.microsoft.com/office/powerpoint/2010/main" val="99036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n-ea"/>
                <a:ea typeface="+mn-ea"/>
              </a:rPr>
              <a:t>教師</a:t>
            </a:r>
            <a:r>
              <a:rPr kumimoji="1" lang="ja-JP" altLang="en-US" b="0" dirty="0">
                <a:latin typeface="+mn-ea"/>
                <a:ea typeface="+mn-ea"/>
                <a:sym typeface="Wingdings" panose="05000000000000000000" pitchFamily="2" charset="2"/>
              </a:rPr>
              <a:t>：（まとめに変えて）今日の授業では、はじめてウェルビーイングについて学びましたが、多様な人々とともに、ウェルビーイングを</a:t>
            </a:r>
            <a:r>
              <a:rPr lang="ja-JP" altLang="en-US" sz="1200" b="0" dirty="0">
                <a:latin typeface="+mn-ea"/>
                <a:ea typeface="+mn-ea"/>
              </a:rPr>
              <a:t>実現しあうための力は身につけられる。つまり、ウェルビーイングについて学ぶことで、自分や周りの人のよい状態を周りの人とともに実現していくことができます。今後、様々な学習や体験を通して、一緒に学んでいきましょう。</a:t>
            </a:r>
          </a:p>
          <a:p>
            <a:endParaRPr lang="ja-JP" altLang="en-US" sz="1200" b="0" dirty="0">
              <a:latin typeface="+mn-ea"/>
              <a:ea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F7151A41-2E44-4134-B4D1-94EA892451B1}" type="slidenum">
              <a:rPr kumimoji="1" lang="ja-JP" altLang="en-US" smtClean="0"/>
              <a:t>26</a:t>
            </a:fld>
            <a:endParaRPr kumimoji="1" lang="ja-JP" altLang="en-US"/>
          </a:p>
        </p:txBody>
      </p:sp>
    </p:spTree>
    <p:extLst>
      <p:ext uri="{BB962C8B-B14F-4D97-AF65-F5344CB8AC3E}">
        <p14:creationId xmlns:p14="http://schemas.microsoft.com/office/powerpoint/2010/main" val="8550075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振り返りの問いは、学級や学校の実態に合わせて行う</a:t>
            </a:r>
            <a:endParaRPr kumimoji="1" lang="en-US" altLang="ja-JP" dirty="0"/>
          </a:p>
          <a:p>
            <a:endParaRPr kumimoji="1" lang="en-US" altLang="ja-JP" dirty="0"/>
          </a:p>
          <a:p>
            <a:r>
              <a:rPr kumimoji="1" lang="ja-JP" altLang="en-US" dirty="0"/>
              <a:t>・例１：今後ウェルビーイングについてどのようなことを学んでいきたいですか？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・例２：今日の授業を通して感じたこと、考えたこと、疑問に思ったことはどのようなことでしたか？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・例３：ウェルビーイングをあなたの言葉で表現するとどのように説明できますか？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★ここでウェルビーイング・コンピテンシーのセルフチェックをするのもよいでしょう。その場合は以降のスライドを使用してください。</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F7151A41-2E44-4134-B4D1-94EA892451B1}" type="slidenum">
              <a:rPr kumimoji="1" lang="ja-JP" altLang="en-US" smtClean="0"/>
              <a:t>27</a:t>
            </a:fld>
            <a:endParaRPr kumimoji="1" lang="ja-JP" altLang="en-US"/>
          </a:p>
        </p:txBody>
      </p:sp>
    </p:spTree>
    <p:extLst>
      <p:ext uri="{BB962C8B-B14F-4D97-AF65-F5344CB8AC3E}">
        <p14:creationId xmlns:p14="http://schemas.microsoft.com/office/powerpoint/2010/main" val="32605124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E420C-6BEF-9AD3-D90B-F97F0868205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3EECDD1-0A78-BCED-1225-6B2DD9C364A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097E0AE-2791-3631-94DA-34246E384EE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現時点でのウェルビーイング・コンピテンシーを測定する際にこちらのスライドも併せて活用してください。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教師：現時点での自分自身の「</a:t>
            </a:r>
            <a:r>
              <a:rPr lang="ja-JP" altLang="en-US" sz="1200" b="0" dirty="0">
                <a:latin typeface="+mn-ea"/>
                <a:ea typeface="+mn-ea"/>
              </a:rPr>
              <a:t>多様な人々とともに「ウェルビーイングを実現しあう力」」について自己評価してみましょう。</a:t>
            </a:r>
            <a:endParaRPr lang="en-US" altLang="ja-JP" sz="1200" b="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latin typeface="+mn-ea"/>
                <a:ea typeface="+mn-ea"/>
              </a:rPr>
              <a:t>『</a:t>
            </a:r>
            <a:r>
              <a:rPr kumimoji="1" lang="ja-JP" altLang="en-US" sz="1200" b="0" dirty="0">
                <a:latin typeface="+mn-ea"/>
                <a:ea typeface="+mn-ea"/>
              </a:rPr>
              <a:t>ウェルビーイング・コンピテンシー</a:t>
            </a:r>
            <a:r>
              <a:rPr kumimoji="1" lang="en-US" altLang="ja-JP" sz="1200" b="0" dirty="0">
                <a:latin typeface="+mn-ea"/>
                <a:ea typeface="+mn-ea"/>
              </a:rPr>
              <a:t>』P60</a:t>
            </a:r>
            <a:r>
              <a:rPr kumimoji="1" lang="ja-JP" altLang="en-US" sz="1200" b="0" dirty="0">
                <a:latin typeface="+mn-ea"/>
                <a:ea typeface="+mn-ea"/>
              </a:rPr>
              <a:t>　ウェルビーイング</a:t>
            </a:r>
            <a:r>
              <a:rPr kumimoji="1" lang="en-US" altLang="ja-JP" sz="1200" b="0" dirty="0">
                <a:latin typeface="+mn-ea"/>
                <a:ea typeface="+mn-ea"/>
              </a:rPr>
              <a:t>·</a:t>
            </a:r>
            <a:r>
              <a:rPr kumimoji="1" lang="ja-JP" altLang="en-US" sz="1200" b="0" dirty="0">
                <a:latin typeface="+mn-ea"/>
                <a:ea typeface="+mn-ea"/>
              </a:rPr>
              <a:t>コンピテンシー マトリクス（</a:t>
            </a:r>
            <a:r>
              <a:rPr kumimoji="1" lang="en-US" altLang="ja-JP" sz="1200" b="0" dirty="0">
                <a:latin typeface="+mn-ea"/>
                <a:ea typeface="+mn-ea"/>
              </a:rPr>
              <a:t>NTT-KIT 2024</a:t>
            </a:r>
            <a:r>
              <a:rPr kumimoji="1" lang="ja-JP" altLang="en-US" sz="1200" b="0" dirty="0">
                <a:latin typeface="+mn-ea"/>
                <a:ea typeface="+mn-ea"/>
              </a:rPr>
              <a:t>年度版）標準質問付一覧</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を参考にセルフチェックをしてみるとよいでしょう。</a:t>
            </a:r>
            <a:endParaRPr kumimoji="1" lang="en-US" altLang="ja-JP" dirty="0"/>
          </a:p>
        </p:txBody>
      </p:sp>
      <p:sp>
        <p:nvSpPr>
          <p:cNvPr id="4" name="スライド番号プレースホルダー 3">
            <a:extLst>
              <a:ext uri="{FF2B5EF4-FFF2-40B4-BE49-F238E27FC236}">
                <a16:creationId xmlns:a16="http://schemas.microsoft.com/office/drawing/2014/main" id="{27A8FE2C-15CA-C0EF-69FE-D9450E3A252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847428-4493-4C2D-9784-B3E55E9137B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530911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D0F08-4CB8-AED7-6205-87E042743AD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4C2B1B4-4952-7780-ADAD-957F96AB6B9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B12729B-0A0E-BA45-8592-20C6CC353C76}"/>
              </a:ext>
            </a:extLst>
          </p:cNvPr>
          <p:cNvSpPr>
            <a:spLocks noGrp="1"/>
          </p:cNvSpPr>
          <p:nvPr>
            <p:ph type="body" idx="1"/>
          </p:nvPr>
        </p:nvSpPr>
        <p:spPr/>
        <p:txBody>
          <a:bodyPr/>
          <a:lstStyle/>
          <a:p>
            <a:r>
              <a:rPr kumimoji="1" lang="ja-JP" altLang="en-US" dirty="0"/>
              <a:t>・児童生徒が感じたことを板書する</a:t>
            </a:r>
            <a:endParaRPr kumimoji="1" lang="en-US" altLang="ja-JP" dirty="0"/>
          </a:p>
          <a:p>
            <a:endParaRPr kumimoji="1" lang="en-US" altLang="ja-JP" dirty="0"/>
          </a:p>
          <a:p>
            <a:r>
              <a:rPr kumimoji="1" lang="ja-JP" altLang="en-US" dirty="0"/>
              <a:t>・児童生徒の意見に対して、問い返しをしたり、共感を確認したりしながら、気づきを深めたり、広げたりしていくといいでしょう。</a:t>
            </a:r>
            <a:endParaRPr kumimoji="1" lang="en-US" altLang="ja-JP" dirty="0"/>
          </a:p>
          <a:p>
            <a:endParaRPr kumimoji="1" lang="en-US" altLang="ja-JP" dirty="0"/>
          </a:p>
        </p:txBody>
      </p:sp>
      <p:sp>
        <p:nvSpPr>
          <p:cNvPr id="4" name="スライド番号プレースホルダー 3">
            <a:extLst>
              <a:ext uri="{FF2B5EF4-FFF2-40B4-BE49-F238E27FC236}">
                <a16:creationId xmlns:a16="http://schemas.microsoft.com/office/drawing/2014/main" id="{B84B7F98-F802-93F1-9F44-6BACCC9D6E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847428-4493-4C2D-9784-B3E55E9137B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99877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タイトルと目次</a:t>
            </a:r>
          </a:p>
        </p:txBody>
      </p:sp>
      <p:sp>
        <p:nvSpPr>
          <p:cNvPr id="4" name="スライド番号プレースホルダー 3"/>
          <p:cNvSpPr>
            <a:spLocks noGrp="1"/>
          </p:cNvSpPr>
          <p:nvPr>
            <p:ph type="sldNum" sz="quarter" idx="5"/>
          </p:nvPr>
        </p:nvSpPr>
        <p:spPr/>
        <p:txBody>
          <a:bodyPr/>
          <a:lstStyle/>
          <a:p>
            <a:fld id="{F7151A41-2E44-4134-B4D1-94EA892451B1}" type="slidenum">
              <a:rPr kumimoji="1" lang="ja-JP" altLang="en-US" smtClean="0"/>
              <a:t>3</a:t>
            </a:fld>
            <a:endParaRPr kumimoji="1" lang="ja-JP" altLang="en-US"/>
          </a:p>
        </p:txBody>
      </p:sp>
    </p:spTree>
    <p:extLst>
      <p:ext uri="{BB962C8B-B14F-4D97-AF65-F5344CB8AC3E}">
        <p14:creationId xmlns:p14="http://schemas.microsoft.com/office/powerpoint/2010/main" val="2737395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70AE4-3D6A-46EE-317B-D336D56E3F4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CFF248B-0C1E-563F-D14F-1ADA49B9BB6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15BD437-A022-C2D6-0D40-2A8925FECD9D}"/>
              </a:ext>
            </a:extLst>
          </p:cNvPr>
          <p:cNvSpPr>
            <a:spLocks noGrp="1"/>
          </p:cNvSpPr>
          <p:nvPr>
            <p:ph type="body" idx="1"/>
          </p:nvPr>
        </p:nvSpPr>
        <p:spPr/>
        <p:txBody>
          <a:bodyPr/>
          <a:lstStyle/>
          <a:p>
            <a:r>
              <a:rPr kumimoji="1" lang="ja-JP" altLang="en-US" dirty="0"/>
              <a:t>１．サブタイトルスライド：ウェルビーイングって何だろう？</a:t>
            </a:r>
            <a:endParaRPr kumimoji="1" lang="en-US" altLang="ja-JP" dirty="0"/>
          </a:p>
          <a:p>
            <a:endParaRPr kumimoji="1" lang="en-US" altLang="ja-JP" dirty="0"/>
          </a:p>
          <a:p>
            <a:r>
              <a:rPr kumimoji="1" lang="ja-JP" altLang="en-US" dirty="0"/>
              <a:t>教師：この言葉を知っていますか？  英語で書くとどのように書くでしょう？</a:t>
            </a:r>
            <a:endParaRPr kumimoji="1" lang="en-US" altLang="ja-JP" dirty="0"/>
          </a:p>
          <a:p>
            <a:r>
              <a:rPr kumimoji="1" lang="ja-JP" altLang="en-US" dirty="0"/>
              <a:t>★ここでウェルビーイングについて調べる活動を取り入れることもできます。</a:t>
            </a:r>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39D96B40-767A-8F68-5895-1448B9EB6657}"/>
              </a:ext>
            </a:extLst>
          </p:cNvPr>
          <p:cNvSpPr>
            <a:spLocks noGrp="1"/>
          </p:cNvSpPr>
          <p:nvPr>
            <p:ph type="sldNum" sz="quarter" idx="5"/>
          </p:nvPr>
        </p:nvSpPr>
        <p:spPr/>
        <p:txBody>
          <a:bodyPr/>
          <a:lstStyle/>
          <a:p>
            <a:fld id="{F7151A41-2E44-4134-B4D1-94EA892451B1}" type="slidenum">
              <a:rPr kumimoji="1" lang="ja-JP" altLang="en-US" smtClean="0"/>
              <a:t>4</a:t>
            </a:fld>
            <a:endParaRPr kumimoji="1" lang="ja-JP" altLang="en-US"/>
          </a:p>
        </p:txBody>
      </p:sp>
    </p:spTree>
    <p:extLst>
      <p:ext uri="{BB962C8B-B14F-4D97-AF65-F5344CB8AC3E}">
        <p14:creationId xmlns:p14="http://schemas.microsoft.com/office/powerpoint/2010/main" val="3839462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教師</a:t>
            </a:r>
            <a:r>
              <a:rPr kumimoji="1" lang="ja-JP" altLang="en-US" dirty="0">
                <a:sym typeface="Wingdings" panose="05000000000000000000" pitchFamily="2" charset="2"/>
              </a:rPr>
              <a:t>：英語では、このように書きます。</a:t>
            </a:r>
            <a:endParaRPr kumimoji="1" lang="en-US" altLang="ja-JP" dirty="0">
              <a:sym typeface="Wingdings" panose="05000000000000000000" pitchFamily="2" charset="2"/>
            </a:endParaRPr>
          </a:p>
          <a:p>
            <a:r>
              <a:rPr kumimoji="1" lang="en-US" altLang="ja-JP" dirty="0">
                <a:sym typeface="Wingdings" panose="05000000000000000000" pitchFamily="2" charset="2"/>
              </a:rPr>
              <a:t>2</a:t>
            </a:r>
            <a:r>
              <a:rPr kumimoji="1" lang="ja-JP" altLang="en-US" dirty="0">
                <a:sym typeface="Wingdings" panose="05000000000000000000" pitchFamily="2" charset="2"/>
              </a:rPr>
              <a:t>つの言葉が組み合わされたもので、それぞれ、「</a:t>
            </a:r>
            <a:r>
              <a:rPr kumimoji="1" lang="en-US" altLang="ja-JP" dirty="0">
                <a:sym typeface="Wingdings" panose="05000000000000000000" pitchFamily="2" charset="2"/>
              </a:rPr>
              <a:t>Well</a:t>
            </a:r>
            <a:r>
              <a:rPr kumimoji="1" lang="ja-JP" altLang="en-US" dirty="0">
                <a:sym typeface="Wingdings" panose="05000000000000000000" pitchFamily="2" charset="2"/>
              </a:rPr>
              <a:t>：よい、よく」　と「</a:t>
            </a:r>
            <a:r>
              <a:rPr kumimoji="1" lang="en-US" altLang="ja-JP" dirty="0">
                <a:sym typeface="Wingdings" panose="05000000000000000000" pitchFamily="2" charset="2"/>
              </a:rPr>
              <a:t>Being</a:t>
            </a:r>
            <a:r>
              <a:rPr kumimoji="1" lang="ja-JP" altLang="en-US" dirty="0">
                <a:sym typeface="Wingdings" panose="05000000000000000000" pitchFamily="2" charset="2"/>
              </a:rPr>
              <a:t>：いる、ある、状態」を表します。</a:t>
            </a:r>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2B512A1-73E2-4E19-82CA-5AF77CCF0289}" type="slidenum">
              <a:rPr kumimoji="1" lang="ja-JP" altLang="en-US" sz="1200" b="0" i="0" u="none" strike="noStrike" kern="1200" cap="none" spc="0" normalizeH="0" baseline="0" noProof="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45944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DF56E-D2A9-DDD0-6B77-5291F287B13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442DE9F-FBE9-BEC9-41A2-808CA20BD22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3C590C8-0D5F-3900-E0A3-3A8B1494223E}"/>
              </a:ext>
            </a:extLst>
          </p:cNvPr>
          <p:cNvSpPr>
            <a:spLocks noGrp="1"/>
          </p:cNvSpPr>
          <p:nvPr>
            <p:ph type="body" idx="1"/>
          </p:nvPr>
        </p:nvSpPr>
        <p:spPr/>
        <p:txBody>
          <a:bodyPr/>
          <a:lstStyle/>
          <a:p>
            <a:r>
              <a:rPr kumimoji="1" lang="ja-JP" altLang="en-US" dirty="0"/>
              <a:t>教師</a:t>
            </a:r>
            <a:r>
              <a:rPr kumimoji="1" lang="ja-JP" altLang="en-US" dirty="0">
                <a:sym typeface="Wingdings" panose="05000000000000000000" pitchFamily="2" charset="2"/>
              </a:rPr>
              <a:t>：　（スライドにあるような言葉）と言うことができます。（学年により、言葉遣いを変えても</a:t>
            </a:r>
            <a:r>
              <a:rPr kumimoji="1" lang="en-US" altLang="ja-JP" dirty="0">
                <a:sym typeface="Wingdings" panose="05000000000000000000" pitchFamily="2" charset="2"/>
              </a:rPr>
              <a:t>OK</a:t>
            </a:r>
            <a:r>
              <a:rPr kumimoji="1" lang="ja-JP" altLang="en-US" dirty="0">
                <a:sym typeface="Wingdings" panose="05000000000000000000" pitchFamily="2" charset="2"/>
              </a:rPr>
              <a:t>）</a:t>
            </a:r>
            <a:endParaRPr kumimoji="1" lang="en-US" altLang="ja-JP" dirty="0">
              <a:sym typeface="Wingdings" panose="05000000000000000000" pitchFamily="2" charset="2"/>
            </a:endParaRPr>
          </a:p>
          <a:p>
            <a:r>
              <a:rPr kumimoji="1" lang="ja-JP" altLang="en-US" sz="1200" b="0" i="0" u="none" strike="noStrike" kern="1200" baseline="0" dirty="0">
                <a:solidFill>
                  <a:schemeClr val="tx1"/>
                </a:solidFill>
                <a:latin typeface="+mn-lt"/>
                <a:ea typeface="+mn-ea"/>
                <a:cs typeface="+mn-cs"/>
              </a:rPr>
              <a:t>身体・精神・人とのつながりなど、さまざまな側面を含む、それぞれの人のよく生きるあり方、よい状態</a:t>
            </a:r>
            <a:endParaRPr kumimoji="1" lang="en-US" altLang="ja-JP" dirty="0"/>
          </a:p>
        </p:txBody>
      </p:sp>
      <p:sp>
        <p:nvSpPr>
          <p:cNvPr id="4" name="スライド番号プレースホルダー 3">
            <a:extLst>
              <a:ext uri="{FF2B5EF4-FFF2-40B4-BE49-F238E27FC236}">
                <a16:creationId xmlns:a16="http://schemas.microsoft.com/office/drawing/2014/main" id="{D68F2804-7DC4-4225-FE11-5E02DF7B9E39}"/>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2B512A1-73E2-4E19-82CA-5AF77CCF0289}" type="slidenum">
              <a:rPr kumimoji="1" lang="ja-JP" altLang="en-US" sz="1200" b="0" i="0" u="none" strike="noStrike" kern="1200" cap="none" spc="0" normalizeH="0" baseline="0" noProof="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235500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B0DDF-91E5-CA74-F92F-CA84C4AABDA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625C0F5-3A2F-76FA-5896-656F6AA62E2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C44CB36-D4E6-1740-51BA-0D63F1783E8E}"/>
              </a:ext>
            </a:extLst>
          </p:cNvPr>
          <p:cNvSpPr>
            <a:spLocks noGrp="1"/>
          </p:cNvSpPr>
          <p:nvPr>
            <p:ph type="body" idx="1"/>
          </p:nvPr>
        </p:nvSpPr>
        <p:spPr/>
        <p:txBody>
          <a:bodyPr/>
          <a:lstStyle/>
          <a:p>
            <a:r>
              <a:rPr kumimoji="1" lang="ja-JP" altLang="en-US" dirty="0"/>
              <a:t>教師：もう少しわかりやすく言うと（スライドの言葉を順番に読む）●アニメーションあり</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「なんだか、こころの天気がいいな」と感じる時や、</a:t>
            </a:r>
            <a:r>
              <a:rPr kumimoji="1" lang="ja-JP" altLang="en-US" dirty="0"/>
              <a:t>こうしたキャラクターがこころの中にいる時だとも言えます。</a:t>
            </a:r>
            <a:endParaRPr kumimoji="1" lang="en-US" altLang="ja-JP" dirty="0"/>
          </a:p>
        </p:txBody>
      </p:sp>
      <p:sp>
        <p:nvSpPr>
          <p:cNvPr id="4" name="スライド番号プレースホルダー 3">
            <a:extLst>
              <a:ext uri="{FF2B5EF4-FFF2-40B4-BE49-F238E27FC236}">
                <a16:creationId xmlns:a16="http://schemas.microsoft.com/office/drawing/2014/main" id="{E132EC76-D9A3-77D2-EE61-D0F50CB21B2A}"/>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2B512A1-73E2-4E19-82CA-5AF77CCF0289}" type="slidenum">
              <a:rPr kumimoji="1" lang="ja-JP" altLang="en-US" sz="1200" b="0" i="0" u="none" strike="noStrike" kern="1200" cap="none" spc="0" normalizeH="0" baseline="0" noProof="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682894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教師：では、ここ１週間を振り返って、ウェルビーイングを感じた出来事を思い出してみましょう。（１分間）</a:t>
            </a:r>
            <a:endParaRPr kumimoji="1" lang="en-US" altLang="ja-JP" dirty="0"/>
          </a:p>
          <a:p>
            <a:endParaRPr kumimoji="1" lang="en-US" altLang="ja-JP" dirty="0"/>
          </a:p>
          <a:p>
            <a:r>
              <a:rPr kumimoji="1" lang="ja-JP" altLang="en-US" dirty="0"/>
              <a:t>「しあわせだな」「いきいきしているな」「心地がいいな」「ちょうどよい」「悪くはないな」と感じたときや、このようなキャラクターがこころにいたときの出来事を思い出してみましょう。</a:t>
            </a:r>
            <a:endParaRPr kumimoji="1" lang="en-US" altLang="ja-JP" dirty="0"/>
          </a:p>
          <a:p>
            <a:r>
              <a:rPr kumimoji="1" lang="ja-JP" altLang="en-US" dirty="0"/>
              <a:t>★キャラクターの一覧</a:t>
            </a:r>
            <a:r>
              <a:rPr kumimoji="1" lang="en-US" altLang="ja-JP" dirty="0"/>
              <a:t>PDF</a:t>
            </a:r>
            <a:r>
              <a:rPr kumimoji="1" lang="ja-JP" altLang="en-US" dirty="0"/>
              <a:t>は　ウェブサイトからダウンロード可能（</a:t>
            </a:r>
            <a:r>
              <a:rPr kumimoji="1" lang="en-US" altLang="ja-JP" dirty="0"/>
              <a:t>https://socialwellbeing.ilab.ntt.co.jp/tool_measure_wellbeingcard.html</a:t>
            </a:r>
            <a:r>
              <a:rPr kumimoji="1" lang="ja-JP" altLang="en-US" dirty="0"/>
              <a:t>）</a:t>
            </a:r>
            <a:endParaRPr kumimoji="1" lang="en-US" altLang="ja-JP" dirty="0"/>
          </a:p>
          <a:p>
            <a:endParaRPr kumimoji="1" lang="en-US" altLang="ja-JP" dirty="0"/>
          </a:p>
          <a:p>
            <a:r>
              <a:rPr kumimoji="1" lang="ja-JP" altLang="en-US" dirty="0"/>
              <a:t>→この後、ペアやグループで紹介し合う活動を入れるのもよい。何人かの生徒をあてて聞くのもよいでしょう。</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★これはウェルビーイングを身近に考えてもらうためのウオーミングアップです。　</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具体的な出来事と結びつけることで、「こういうことがウェルビーイングなんだ」と、子どもたちがウェルビーイングを実感を持って捉えられることを目的としています。</a:t>
            </a:r>
            <a:endParaRPr kumimoji="1" lang="en-US" altLang="ja-JP" dirty="0"/>
          </a:p>
          <a:p>
            <a:r>
              <a:rPr kumimoji="1" lang="ja-JP" altLang="en-US" dirty="0"/>
              <a:t>学級の実態に合わせて、発問や活動内容を変えてください。合計で</a:t>
            </a:r>
            <a:r>
              <a:rPr kumimoji="1" lang="en-US" altLang="ja-JP" dirty="0"/>
              <a:t>3</a:t>
            </a:r>
            <a:r>
              <a:rPr kumimoji="1" lang="ja-JP" altLang="en-US" dirty="0"/>
              <a:t>分程度で行えるものがよいです。</a:t>
            </a:r>
            <a:endParaRPr kumimoji="1" lang="en-US" altLang="ja-JP" dirty="0"/>
          </a:p>
          <a:p>
            <a:endParaRPr kumimoji="1" lang="en-US" altLang="ja-JP" dirty="0"/>
          </a:p>
          <a:p>
            <a:r>
              <a:rPr kumimoji="1" lang="ja-JP" altLang="en-US" dirty="0"/>
              <a:t>発問例１</a:t>
            </a:r>
            <a:r>
              <a:rPr kumimoji="1" lang="ja-JP" altLang="en-US" dirty="0">
                <a:sym typeface="Wingdings" panose="05000000000000000000" pitchFamily="2" charset="2"/>
              </a:rPr>
              <a:t>：（キャラクターを見せて）どんな時に、このキャラクターがいましたか？</a:t>
            </a:r>
            <a:endParaRPr kumimoji="1" lang="en-US" altLang="ja-JP" dirty="0"/>
          </a:p>
          <a:p>
            <a:r>
              <a:rPr kumimoji="1" lang="ja-JP" altLang="en-US" dirty="0"/>
              <a:t>発問例２：この１週間で「いい自分」の時にいたキャラクターはどれか選んでみよう。</a:t>
            </a: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847428-4493-4C2D-9784-B3E55E9137B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03248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教師：どんな出来事でウェルビーイングを感じたか共有してみましょう。ルールはこの４つです（</a:t>
            </a:r>
            <a:r>
              <a:rPr kumimoji="1" lang="en-US" altLang="ja-JP" dirty="0"/>
              <a:t>4</a:t>
            </a:r>
            <a:r>
              <a:rPr kumimoji="1" lang="ja-JP" altLang="en-US" dirty="0"/>
              <a:t>つを読み上げる）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＊クラスの実態を見て１分ではなく</a:t>
            </a:r>
            <a:r>
              <a:rPr kumimoji="1" lang="en-US" altLang="ja-JP" dirty="0"/>
              <a:t>30</a:t>
            </a:r>
            <a:r>
              <a:rPr kumimoji="1" lang="ja-JP" altLang="en-US" dirty="0"/>
              <a:t>秒でもよいでしょう。</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＊話すことが苦手な児童生徒や、何を言っていいかわからない児童生徒もいるので、教師が見本を示すのがよいでしょう。</a:t>
            </a:r>
            <a:endParaRPr kumimoji="1" lang="en-US" altLang="ja-JP" dirty="0"/>
          </a:p>
        </p:txBody>
      </p:sp>
      <p:sp>
        <p:nvSpPr>
          <p:cNvPr id="4" name="スライド番号プレースホルダー 3"/>
          <p:cNvSpPr>
            <a:spLocks noGrp="1"/>
          </p:cNvSpPr>
          <p:nvPr>
            <p:ph type="sldNum" sz="quarter" idx="5"/>
          </p:nvPr>
        </p:nvSpPr>
        <p:spPr/>
        <p:txBody>
          <a:bodyPr/>
          <a:lstStyle/>
          <a:p>
            <a:fld id="{C8847428-4493-4C2D-9784-B3E55E9137B4}" type="slidenum">
              <a:rPr kumimoji="1" lang="ja-JP" altLang="en-US" smtClean="0"/>
              <a:t>9</a:t>
            </a:fld>
            <a:endParaRPr kumimoji="1" lang="ja-JP" altLang="en-US"/>
          </a:p>
        </p:txBody>
      </p:sp>
    </p:spTree>
    <p:extLst>
      <p:ext uri="{BB962C8B-B14F-4D97-AF65-F5344CB8AC3E}">
        <p14:creationId xmlns:p14="http://schemas.microsoft.com/office/powerpoint/2010/main" val="220951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55567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6AAEF47E-8C77-F59A-29AE-27AF79031232}"/>
              </a:ext>
            </a:extLst>
          </p:cNvPr>
          <p:cNvSpPr txBox="1"/>
          <p:nvPr userDrawn="1"/>
        </p:nvSpPr>
        <p:spPr>
          <a:xfrm>
            <a:off x="8274942" y="6622039"/>
            <a:ext cx="3906981"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ウェルビーイング・コンピテンシー</a:t>
            </a:r>
            <a:r>
              <a:rPr kumimoji="1" lang="en-US" altLang="ja-JP"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（平・渡邊・横山</a:t>
            </a:r>
            <a:r>
              <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2025</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）資料より</a:t>
            </a:r>
            <a:endPar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cxnSp>
        <p:nvCxnSpPr>
          <p:cNvPr id="9" name="直線コネクタ 8">
            <a:extLst>
              <a:ext uri="{FF2B5EF4-FFF2-40B4-BE49-F238E27FC236}">
                <a16:creationId xmlns:a16="http://schemas.microsoft.com/office/drawing/2014/main" id="{7EDCE5F3-EC27-FC77-F176-25EF49AF04DA}"/>
              </a:ext>
            </a:extLst>
          </p:cNvPr>
          <p:cNvCxnSpPr>
            <a:cxnSpLocks/>
          </p:cNvCxnSpPr>
          <p:nvPr userDrawn="1"/>
        </p:nvCxnSpPr>
        <p:spPr>
          <a:xfrm>
            <a:off x="8426083" y="6606925"/>
            <a:ext cx="3755841"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91557071"/>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D194C80-9C5B-CEBC-C4EB-499A216CD667}"/>
              </a:ext>
            </a:extLst>
          </p:cNvPr>
          <p:cNvSpPr txBox="1"/>
          <p:nvPr/>
        </p:nvSpPr>
        <p:spPr>
          <a:xfrm>
            <a:off x="363253" y="329735"/>
            <a:ext cx="1144292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ウェルビーイング基礎概念の学び用スライド</a:t>
            </a: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t>
            </a:r>
            <a:r>
              <a:rPr kumimoji="1" lang="en-US" altLang="ja-JP"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2025</a:t>
            </a: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年度版）</a:t>
            </a:r>
            <a:endParaRPr kumimoji="1" lang="ja-JP" altLang="en-US"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4" name="テキスト ボックス 3">
            <a:extLst>
              <a:ext uri="{FF2B5EF4-FFF2-40B4-BE49-F238E27FC236}">
                <a16:creationId xmlns:a16="http://schemas.microsoft.com/office/drawing/2014/main" id="{6AFFAE40-9B7B-F841-9FA2-15CDD135C51F}"/>
              </a:ext>
            </a:extLst>
          </p:cNvPr>
          <p:cNvSpPr txBox="1"/>
          <p:nvPr/>
        </p:nvSpPr>
        <p:spPr>
          <a:xfrm>
            <a:off x="363253" y="1213778"/>
            <a:ext cx="11235668"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000" dirty="0">
                <a:solidFill>
                  <a:prstClr val="black"/>
                </a:solidFill>
                <a:latin typeface="游ゴシック" panose="020B0400000000000000" pitchFamily="50" charset="-128"/>
                <a:ea typeface="游ゴシック" panose="020B0400000000000000" pitchFamily="50" charset="-128"/>
              </a:rPr>
              <a:t>【</a:t>
            </a:r>
            <a:r>
              <a:rPr lang="ja-JP" altLang="en-US" sz="2000" dirty="0">
                <a:solidFill>
                  <a:prstClr val="black"/>
                </a:solidFill>
                <a:latin typeface="游ゴシック" panose="020B0400000000000000" pitchFamily="50" charset="-128"/>
                <a:ea typeface="游ゴシック" panose="020B0400000000000000" pitchFamily="50" charset="-128"/>
              </a:rPr>
              <a:t>利用上の注意</a:t>
            </a:r>
            <a:r>
              <a:rPr lang="en-US" altLang="ja-JP" sz="2000" dirty="0">
                <a:solidFill>
                  <a:prstClr val="black"/>
                </a:solidFill>
                <a:latin typeface="游ゴシック" panose="020B0400000000000000" pitchFamily="50" charset="-128"/>
                <a:ea typeface="游ゴシック" panose="020B0400000000000000" pitchFamily="50" charset="-128"/>
              </a:rPr>
              <a:t>】</a:t>
            </a:r>
            <a:endParaRPr kumimoji="1" lang="en-US" altLang="ja-JP" sz="2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000" dirty="0">
              <a:solidFill>
                <a:prstClr val="black"/>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・本スライド資料は、ウェルビーイングの学びに関する実践支援を目的とし</a:t>
            </a:r>
            <a:r>
              <a:rPr lang="ja-JP" altLang="en-US" sz="2000" dirty="0">
                <a:solidFill>
                  <a:prstClr val="black"/>
                </a:solidFill>
                <a:latin typeface="游ゴシック" panose="020B0400000000000000" pitchFamily="50" charset="-128"/>
                <a:ea typeface="游ゴシック" panose="020B0400000000000000" pitchFamily="50" charset="-128"/>
              </a:rPr>
              <a:t>て配布してい</a:t>
            </a:r>
            <a:r>
              <a:rPr kumimoji="1" lang="ja-JP" altLang="en-US" sz="2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ます。</a:t>
            </a:r>
            <a:endParaRPr kumimoji="1" lang="en-US" altLang="ja-JP" sz="2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教育目的での使用（学校授業・教員研修・指導案作成等）に限り、非営利の範囲で自由にご活用いただけます。</a:t>
            </a:r>
            <a:endParaRPr kumimoji="1" lang="en-US" altLang="ja-JP" sz="2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000" dirty="0">
              <a:solidFill>
                <a:prstClr val="black"/>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・資料の一部または全部を無断で転載・複製・配布・販売することは禁止されています。第三者に</a:t>
            </a:r>
            <a:r>
              <a:rPr kumimoji="1" lang="en-US" altLang="ja-JP" sz="2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URL</a:t>
            </a:r>
            <a:r>
              <a:rPr kumimoji="1" lang="ja-JP" altLang="en-US" sz="2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やファイルを共有する際は、著作権に十分ご留意ください。</a:t>
            </a:r>
            <a:endParaRPr kumimoji="1" lang="en-US" altLang="ja-JP" sz="2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000" dirty="0">
              <a:solidFill>
                <a:prstClr val="black"/>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・本スライドは教育現場での実践に合わせて適宜改変いただけます。ただし、改変後のデータを再配布・公開する場合は、</a:t>
            </a:r>
            <a:r>
              <a:rPr kumimoji="1" lang="ja-JP" altLang="en-US" sz="20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必ず出典を明記し、著作権者の許諾を得てください</a:t>
            </a:r>
            <a:r>
              <a:rPr kumimoji="1" lang="ja-JP" altLang="en-US" sz="2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1" lang="en-US" altLang="ja-JP" sz="2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6761D28A-3D1B-ACB6-5B66-A2F00AA7213E}"/>
              </a:ext>
            </a:extLst>
          </p:cNvPr>
          <p:cNvSpPr txBox="1"/>
          <p:nvPr/>
        </p:nvSpPr>
        <p:spPr>
          <a:xfrm>
            <a:off x="5260081" y="4990921"/>
            <a:ext cx="6546095"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ウェルビーイング・コンピテンシー　学びの現場に</a:t>
            </a:r>
            <a:br>
              <a:rPr kumimoji="1" lang="en-US" altLang="ja-JP"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br>
            <a:r>
              <a:rPr kumimoji="1" lang="ja-JP" altLang="en-US"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ウェルビーイングを取り入れるための考え方と実践方法</a:t>
            </a:r>
            <a:r>
              <a:rPr kumimoji="1" lang="en-US" altLang="ja-JP"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br>
              <a:rPr kumimoji="1" lang="en-US" altLang="ja-JP"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br>
            <a:r>
              <a:rPr kumimoji="1" lang="ja-JP" altLang="en-US"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著者：平真由子、渡邊淳司、横山実紀</a:t>
            </a:r>
            <a:endParaRPr kumimoji="1" lang="en-US" altLang="ja-JP"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solidFill>
                  <a:prstClr val="black"/>
                </a:solidFill>
                <a:latin typeface="游ゴシック" panose="020B0400000000000000" pitchFamily="50" charset="-128"/>
                <a:ea typeface="游ゴシック" panose="020B0400000000000000" pitchFamily="50" charset="-128"/>
              </a:rPr>
              <a:t>    </a:t>
            </a:r>
            <a:r>
              <a:rPr lang="en-US" altLang="ja-JP" sz="1400" dirty="0">
                <a:solidFill>
                  <a:prstClr val="black"/>
                </a:solidFill>
                <a:latin typeface="游ゴシック" panose="020B0400000000000000" pitchFamily="50" charset="-128"/>
                <a:ea typeface="游ゴシック" panose="020B0400000000000000" pitchFamily="50" charset="-128"/>
              </a:rPr>
              <a:t>Email: wb-contact@ntt.com</a:t>
            </a:r>
            <a:endParaRPr kumimoji="1" lang="en-US" altLang="ja-JP"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642000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15CAC-6B51-F98B-65DA-E9C0EC1781B0}"/>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E6C6DE2E-B1D1-2A31-79F6-8DA99FB150FA}"/>
              </a:ext>
            </a:extLst>
          </p:cNvPr>
          <p:cNvSpPr txBox="1"/>
          <p:nvPr/>
        </p:nvSpPr>
        <p:spPr>
          <a:xfrm>
            <a:off x="349956" y="2051868"/>
            <a:ext cx="11514666" cy="830997"/>
          </a:xfrm>
          <a:prstGeom prst="rect">
            <a:avLst/>
          </a:prstGeom>
          <a:noFill/>
        </p:spPr>
        <p:txBody>
          <a:bodyPr wrap="squar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ja-JP" altLang="en-US" sz="4800" b="1" kern="0" dirty="0">
                <a:latin typeface="游ゴシック" panose="020B0400000000000000" pitchFamily="50" charset="-128"/>
                <a:ea typeface="游ゴシック" panose="020B0400000000000000" pitchFamily="50" charset="-128"/>
                <a:cs typeface="Lato" panose="020F0502020204030203" pitchFamily="34" charset="0"/>
              </a:rPr>
              <a:t>２</a:t>
            </a:r>
            <a:r>
              <a:rPr kumimoji="0" lang="ja-JP" altLang="en-US" sz="48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cs typeface="Lato" panose="020F0502020204030203" pitchFamily="34" charset="0"/>
              </a:rPr>
              <a:t>．ウェルビーイングっていろいろ！</a:t>
            </a:r>
          </a:p>
        </p:txBody>
      </p:sp>
      <p:pic>
        <p:nvPicPr>
          <p:cNvPr id="4" name="図 3">
            <a:extLst>
              <a:ext uri="{FF2B5EF4-FFF2-40B4-BE49-F238E27FC236}">
                <a16:creationId xmlns:a16="http://schemas.microsoft.com/office/drawing/2014/main" id="{310A7917-DA14-8E42-AEAD-5FAB0DB89458}"/>
              </a:ext>
            </a:extLst>
          </p:cNvPr>
          <p:cNvPicPr>
            <a:picLocks noChangeAspect="1"/>
          </p:cNvPicPr>
          <p:nvPr/>
        </p:nvPicPr>
        <p:blipFill>
          <a:blip r:embed="rId3"/>
          <a:stretch>
            <a:fillRect/>
          </a:stretch>
        </p:blipFill>
        <p:spPr>
          <a:xfrm>
            <a:off x="9115748" y="3270997"/>
            <a:ext cx="2593222" cy="2654966"/>
          </a:xfrm>
          <a:prstGeom prst="rect">
            <a:avLst/>
          </a:prstGeom>
        </p:spPr>
      </p:pic>
    </p:spTree>
    <p:extLst>
      <p:ext uri="{BB962C8B-B14F-4D97-AF65-F5344CB8AC3E}">
        <p14:creationId xmlns:p14="http://schemas.microsoft.com/office/powerpoint/2010/main" val="2723117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756848" y="1086986"/>
            <a:ext cx="11382703" cy="5055230"/>
          </a:xfrm>
          <a:prstGeom prst="rect">
            <a:avLst/>
          </a:prstGeom>
        </p:spPr>
        <p:txBody>
          <a:bodyPr wrap="square">
            <a:spAutoFit/>
          </a:bodyPr>
          <a:lstStyle/>
          <a:p>
            <a:pPr defTabSz="914309" fontAlgn="base">
              <a:spcBef>
                <a:spcPct val="0"/>
              </a:spcBef>
              <a:spcAft>
                <a:spcPct val="0"/>
              </a:spcAft>
            </a:pPr>
            <a:r>
              <a:rPr kumimoji="0" lang="ja-JP" altLang="en-US" sz="2400" b="1" u="sng" dirty="0">
                <a:solidFill>
                  <a:prstClr val="black"/>
                </a:solidFill>
                <a:latin typeface="游ゴシック" panose="020B0400000000000000" pitchFamily="50" charset="-128"/>
                <a:ea typeface="游ゴシック" panose="020B0400000000000000" pitchFamily="50" charset="-128"/>
              </a:rPr>
              <a:t>あなたはどんな時に、“よい”時間を過ごしたと感じますか？</a:t>
            </a:r>
            <a:endParaRPr kumimoji="0" lang="en-US" altLang="ja-JP" sz="2400" b="1" u="sng" dirty="0">
              <a:solidFill>
                <a:prstClr val="black"/>
              </a:solidFill>
              <a:latin typeface="游ゴシック" panose="020B0400000000000000" pitchFamily="50" charset="-128"/>
              <a:ea typeface="游ゴシック" panose="020B0400000000000000" pitchFamily="50" charset="-128"/>
            </a:endParaRPr>
          </a:p>
          <a:p>
            <a:pPr defTabSz="914309" fontAlgn="base">
              <a:spcBef>
                <a:spcPct val="0"/>
              </a:spcBef>
              <a:spcAft>
                <a:spcPct val="0"/>
              </a:spcAft>
            </a:pPr>
            <a:endParaRPr kumimoji="0" lang="en-US" altLang="ja-JP" sz="2400" dirty="0">
              <a:solidFill>
                <a:prstClr val="black"/>
              </a:solidFill>
              <a:latin typeface="游ゴシック" panose="020B0400000000000000" pitchFamily="50" charset="-128"/>
              <a:ea typeface="游ゴシック" panose="020B0400000000000000" pitchFamily="50" charset="-128"/>
            </a:endParaRPr>
          </a:p>
          <a:p>
            <a:pPr defTabSz="914309" fontAlgn="base">
              <a:spcBef>
                <a:spcPct val="0"/>
              </a:spcBef>
              <a:spcAft>
                <a:spcPct val="0"/>
              </a:spcAft>
            </a:pPr>
            <a:endParaRPr kumimoji="0" lang="en-US" altLang="ja-JP" sz="1050" dirty="0">
              <a:solidFill>
                <a:prstClr val="black"/>
              </a:solidFill>
              <a:latin typeface="游ゴシック" panose="020B0400000000000000" pitchFamily="50" charset="-128"/>
              <a:ea typeface="游ゴシック" panose="020B0400000000000000" pitchFamily="50" charset="-128"/>
            </a:endParaRPr>
          </a:p>
          <a:p>
            <a:pPr defTabSz="914309" fontAlgn="base">
              <a:spcBef>
                <a:spcPct val="0"/>
              </a:spcBef>
              <a:spcAft>
                <a:spcPct val="0"/>
              </a:spcAft>
            </a:pPr>
            <a:r>
              <a:rPr kumimoji="0" lang="ja-JP" altLang="en-US" sz="2400" dirty="0">
                <a:solidFill>
                  <a:prstClr val="black"/>
                </a:solidFill>
                <a:latin typeface="游ゴシック" panose="020B0400000000000000" pitchFamily="50" charset="-128"/>
                <a:ea typeface="游ゴシック" panose="020B0400000000000000" pitchFamily="50" charset="-128"/>
              </a:rPr>
              <a:t>「自分が成長した！」と感じられたとき（</a:t>
            </a:r>
            <a:r>
              <a:rPr kumimoji="0" lang="en-US" altLang="ja-JP" sz="2400" dirty="0">
                <a:solidFill>
                  <a:prstClr val="black"/>
                </a:solidFill>
                <a:latin typeface="游ゴシック" panose="020B0400000000000000" pitchFamily="50" charset="-128"/>
                <a:ea typeface="游ゴシック" panose="020B0400000000000000" pitchFamily="50" charset="-128"/>
              </a:rPr>
              <a:t>10</a:t>
            </a:r>
            <a:r>
              <a:rPr kumimoji="0" lang="ja-JP" altLang="en-US" sz="2400" dirty="0">
                <a:solidFill>
                  <a:prstClr val="black"/>
                </a:solidFill>
                <a:latin typeface="游ゴシック" panose="020B0400000000000000" pitchFamily="50" charset="-128"/>
                <a:ea typeface="游ゴシック" panose="020B0400000000000000" pitchFamily="50" charset="-128"/>
              </a:rPr>
              <a:t>代男性）</a:t>
            </a:r>
            <a:endParaRPr kumimoji="0" lang="en-US" altLang="ja-JP" sz="2400" dirty="0">
              <a:solidFill>
                <a:prstClr val="black"/>
              </a:solidFill>
              <a:latin typeface="游ゴシック" panose="020B0400000000000000" pitchFamily="50" charset="-128"/>
              <a:ea typeface="游ゴシック" panose="020B0400000000000000" pitchFamily="50" charset="-128"/>
            </a:endParaRPr>
          </a:p>
          <a:p>
            <a:pPr defTabSz="914309" fontAlgn="base">
              <a:spcBef>
                <a:spcPct val="0"/>
              </a:spcBef>
              <a:spcAft>
                <a:spcPct val="0"/>
              </a:spcAft>
            </a:pPr>
            <a:endParaRPr kumimoji="0" lang="en-US" altLang="ja-JP" sz="2400" dirty="0">
              <a:solidFill>
                <a:prstClr val="black"/>
              </a:solidFill>
              <a:latin typeface="游ゴシック" panose="020B0400000000000000" pitchFamily="50" charset="-128"/>
              <a:ea typeface="游ゴシック" panose="020B0400000000000000" pitchFamily="50" charset="-128"/>
            </a:endParaRPr>
          </a:p>
          <a:p>
            <a:pPr defTabSz="914309" fontAlgn="base">
              <a:spcBef>
                <a:spcPct val="0"/>
              </a:spcBef>
              <a:spcAft>
                <a:spcPct val="0"/>
              </a:spcAft>
            </a:pPr>
            <a:r>
              <a:rPr kumimoji="0" lang="ja-JP" altLang="en-US" sz="2400" dirty="0">
                <a:solidFill>
                  <a:prstClr val="black"/>
                </a:solidFill>
                <a:latin typeface="游ゴシック" panose="020B0400000000000000" pitchFamily="50" charset="-128"/>
                <a:ea typeface="游ゴシック" panose="020B0400000000000000" pitchFamily="50" charset="-128"/>
              </a:rPr>
              <a:t>ゆっくりと呼吸を整え目を閉じ、心穏やかな状態になったとき（</a:t>
            </a:r>
            <a:r>
              <a:rPr kumimoji="0" lang="en-US" altLang="ja-JP" sz="2400" dirty="0">
                <a:solidFill>
                  <a:prstClr val="black"/>
                </a:solidFill>
                <a:latin typeface="游ゴシック" panose="020B0400000000000000" pitchFamily="50" charset="-128"/>
                <a:ea typeface="游ゴシック" panose="020B0400000000000000" pitchFamily="50" charset="-128"/>
              </a:rPr>
              <a:t>30</a:t>
            </a:r>
            <a:r>
              <a:rPr kumimoji="0" lang="ja-JP" altLang="en-US" sz="2400" dirty="0">
                <a:solidFill>
                  <a:prstClr val="black"/>
                </a:solidFill>
                <a:latin typeface="游ゴシック" panose="020B0400000000000000" pitchFamily="50" charset="-128"/>
                <a:ea typeface="游ゴシック" panose="020B0400000000000000" pitchFamily="50" charset="-128"/>
              </a:rPr>
              <a:t>代男性）</a:t>
            </a:r>
            <a:endParaRPr kumimoji="0" lang="en-US" altLang="ja-JP" sz="2400" dirty="0">
              <a:solidFill>
                <a:prstClr val="black"/>
              </a:solidFill>
              <a:latin typeface="游ゴシック" panose="020B0400000000000000" pitchFamily="50" charset="-128"/>
              <a:ea typeface="游ゴシック" panose="020B0400000000000000" pitchFamily="50" charset="-128"/>
            </a:endParaRPr>
          </a:p>
          <a:p>
            <a:pPr defTabSz="914309" fontAlgn="base">
              <a:spcBef>
                <a:spcPct val="0"/>
              </a:spcBef>
              <a:spcAft>
                <a:spcPct val="0"/>
              </a:spcAft>
            </a:pPr>
            <a:endParaRPr kumimoji="0" lang="en-US" altLang="ja-JP" sz="2400" dirty="0">
              <a:solidFill>
                <a:prstClr val="black"/>
              </a:solidFill>
              <a:latin typeface="游ゴシック" panose="020B0400000000000000" pitchFamily="50" charset="-128"/>
              <a:ea typeface="游ゴシック" panose="020B0400000000000000" pitchFamily="50" charset="-128"/>
            </a:endParaRPr>
          </a:p>
          <a:p>
            <a:pPr defTabSz="914309" fontAlgn="base">
              <a:spcBef>
                <a:spcPct val="0"/>
              </a:spcBef>
              <a:spcAft>
                <a:spcPct val="0"/>
              </a:spcAft>
            </a:pPr>
            <a:r>
              <a:rPr kumimoji="0" lang="ja-JP" altLang="en-US" sz="2400" dirty="0">
                <a:solidFill>
                  <a:prstClr val="black"/>
                </a:solidFill>
                <a:latin typeface="游ゴシック" panose="020B0400000000000000" pitchFamily="50" charset="-128"/>
                <a:ea typeface="游ゴシック" panose="020B0400000000000000" pitchFamily="50" charset="-128"/>
              </a:rPr>
              <a:t>誰かから感謝の言葉を伝えられて、心が温まる体験をしたとき（</a:t>
            </a:r>
            <a:r>
              <a:rPr kumimoji="0" lang="en-US" altLang="ja-JP" sz="2400" dirty="0">
                <a:solidFill>
                  <a:prstClr val="black"/>
                </a:solidFill>
                <a:latin typeface="游ゴシック" panose="020B0400000000000000" pitchFamily="50" charset="-128"/>
                <a:ea typeface="游ゴシック" panose="020B0400000000000000" pitchFamily="50" charset="-128"/>
              </a:rPr>
              <a:t>20</a:t>
            </a:r>
            <a:r>
              <a:rPr kumimoji="0" lang="ja-JP" altLang="en-US" sz="2400" dirty="0">
                <a:solidFill>
                  <a:prstClr val="black"/>
                </a:solidFill>
                <a:latin typeface="游ゴシック" panose="020B0400000000000000" pitchFamily="50" charset="-128"/>
                <a:ea typeface="游ゴシック" panose="020B0400000000000000" pitchFamily="50" charset="-128"/>
              </a:rPr>
              <a:t>代女性）</a:t>
            </a:r>
            <a:endParaRPr kumimoji="0" lang="en-US" altLang="ja-JP" sz="2400" dirty="0">
              <a:solidFill>
                <a:prstClr val="black"/>
              </a:solidFill>
              <a:latin typeface="游ゴシック" panose="020B0400000000000000" pitchFamily="50" charset="-128"/>
              <a:ea typeface="游ゴシック" panose="020B0400000000000000" pitchFamily="50" charset="-128"/>
            </a:endParaRPr>
          </a:p>
          <a:p>
            <a:pPr defTabSz="914309" fontAlgn="base">
              <a:spcBef>
                <a:spcPct val="0"/>
              </a:spcBef>
              <a:spcAft>
                <a:spcPct val="0"/>
              </a:spcAft>
            </a:pPr>
            <a:endParaRPr kumimoji="0" lang="en-US" altLang="ja-JP" sz="2400" dirty="0">
              <a:solidFill>
                <a:prstClr val="black"/>
              </a:solidFill>
              <a:latin typeface="游ゴシック" panose="020B0400000000000000" pitchFamily="50" charset="-128"/>
              <a:ea typeface="游ゴシック" panose="020B0400000000000000" pitchFamily="50" charset="-128"/>
            </a:endParaRPr>
          </a:p>
          <a:p>
            <a:pPr defTabSz="914309" fontAlgn="base">
              <a:spcBef>
                <a:spcPct val="0"/>
              </a:spcBef>
              <a:spcAft>
                <a:spcPct val="0"/>
              </a:spcAft>
            </a:pPr>
            <a:r>
              <a:rPr kumimoji="0" lang="ja-JP" altLang="en-US" sz="2400" dirty="0">
                <a:solidFill>
                  <a:prstClr val="black"/>
                </a:solidFill>
                <a:latin typeface="游ゴシック" panose="020B0400000000000000" pitchFamily="50" charset="-128"/>
                <a:ea typeface="游ゴシック" panose="020B0400000000000000" pitchFamily="50" charset="-128"/>
              </a:rPr>
              <a:t>何物にも代えがたいとても大切な家族と、一緒にすごしているとき（</a:t>
            </a:r>
            <a:r>
              <a:rPr kumimoji="0" lang="en-US" altLang="ja-JP" sz="2400" dirty="0">
                <a:solidFill>
                  <a:prstClr val="black"/>
                </a:solidFill>
                <a:latin typeface="游ゴシック" panose="020B0400000000000000" pitchFamily="50" charset="-128"/>
                <a:ea typeface="游ゴシック" panose="020B0400000000000000" pitchFamily="50" charset="-128"/>
              </a:rPr>
              <a:t>40</a:t>
            </a:r>
            <a:r>
              <a:rPr kumimoji="0" lang="ja-JP" altLang="en-US" sz="2400" dirty="0">
                <a:solidFill>
                  <a:prstClr val="black"/>
                </a:solidFill>
                <a:latin typeface="游ゴシック" panose="020B0400000000000000" pitchFamily="50" charset="-128"/>
                <a:ea typeface="游ゴシック" panose="020B0400000000000000" pitchFamily="50" charset="-128"/>
              </a:rPr>
              <a:t>代女性）</a:t>
            </a:r>
            <a:endParaRPr kumimoji="0" lang="en-US" altLang="ja-JP" sz="2400" dirty="0">
              <a:solidFill>
                <a:prstClr val="black"/>
              </a:solidFill>
              <a:latin typeface="游ゴシック" panose="020B0400000000000000" pitchFamily="50" charset="-128"/>
              <a:ea typeface="游ゴシック" panose="020B0400000000000000" pitchFamily="50" charset="-128"/>
            </a:endParaRPr>
          </a:p>
          <a:p>
            <a:pPr defTabSz="914309" fontAlgn="base">
              <a:spcBef>
                <a:spcPct val="0"/>
              </a:spcBef>
              <a:spcAft>
                <a:spcPct val="0"/>
              </a:spcAft>
            </a:pPr>
            <a:endParaRPr kumimoji="0" lang="en-US" altLang="ja-JP" sz="2400" dirty="0">
              <a:solidFill>
                <a:prstClr val="black"/>
              </a:solidFill>
              <a:latin typeface="游ゴシック" panose="020B0400000000000000" pitchFamily="50" charset="-128"/>
              <a:ea typeface="游ゴシック" panose="020B0400000000000000" pitchFamily="50" charset="-128"/>
            </a:endParaRPr>
          </a:p>
          <a:p>
            <a:pPr defTabSz="914309" fontAlgn="base">
              <a:spcBef>
                <a:spcPct val="0"/>
              </a:spcBef>
              <a:spcAft>
                <a:spcPct val="0"/>
              </a:spcAft>
            </a:pPr>
            <a:r>
              <a:rPr kumimoji="0" lang="ja-JP" altLang="en-US" sz="2400" dirty="0">
                <a:solidFill>
                  <a:prstClr val="black"/>
                </a:solidFill>
                <a:latin typeface="游ゴシック" panose="020B0400000000000000" pitchFamily="50" charset="-128"/>
                <a:ea typeface="游ゴシック" panose="020B0400000000000000" pitchFamily="50" charset="-128"/>
              </a:rPr>
              <a:t>ボランティアなど、誰かの役に立つ社会貢献の活動をしているとき（</a:t>
            </a:r>
            <a:r>
              <a:rPr kumimoji="0" lang="en-US" altLang="ja-JP" sz="2400" dirty="0">
                <a:solidFill>
                  <a:prstClr val="black"/>
                </a:solidFill>
                <a:latin typeface="游ゴシック" panose="020B0400000000000000" pitchFamily="50" charset="-128"/>
                <a:ea typeface="游ゴシック" panose="020B0400000000000000" pitchFamily="50" charset="-128"/>
              </a:rPr>
              <a:t>50</a:t>
            </a:r>
            <a:r>
              <a:rPr kumimoji="0" lang="ja-JP" altLang="en-US" sz="2400" dirty="0">
                <a:solidFill>
                  <a:prstClr val="black"/>
                </a:solidFill>
                <a:latin typeface="游ゴシック" panose="020B0400000000000000" pitchFamily="50" charset="-128"/>
                <a:ea typeface="游ゴシック" panose="020B0400000000000000" pitchFamily="50" charset="-128"/>
              </a:rPr>
              <a:t>代男性）</a:t>
            </a:r>
            <a:endParaRPr kumimoji="0" lang="en-US" altLang="ja-JP" sz="2400" dirty="0">
              <a:solidFill>
                <a:prstClr val="black"/>
              </a:solidFill>
              <a:latin typeface="游ゴシック" panose="020B0400000000000000" pitchFamily="50" charset="-128"/>
              <a:ea typeface="游ゴシック" panose="020B0400000000000000" pitchFamily="50" charset="-128"/>
            </a:endParaRPr>
          </a:p>
          <a:p>
            <a:pPr defTabSz="914309" fontAlgn="base">
              <a:spcBef>
                <a:spcPct val="0"/>
              </a:spcBef>
              <a:spcAft>
                <a:spcPct val="0"/>
              </a:spcAft>
            </a:pPr>
            <a:endParaRPr kumimoji="0" lang="en-US" altLang="ja-JP" sz="2400" dirty="0">
              <a:solidFill>
                <a:prstClr val="black"/>
              </a:solidFill>
              <a:latin typeface="游ゴシック" panose="020B0400000000000000" pitchFamily="50" charset="-128"/>
              <a:ea typeface="游ゴシック" panose="020B0400000000000000" pitchFamily="50" charset="-128"/>
            </a:endParaRPr>
          </a:p>
          <a:p>
            <a:pPr defTabSz="914309" fontAlgn="base">
              <a:spcBef>
                <a:spcPct val="0"/>
              </a:spcBef>
              <a:spcAft>
                <a:spcPct val="0"/>
              </a:spcAft>
            </a:pPr>
            <a:r>
              <a:rPr kumimoji="0" lang="ja-JP" altLang="en-US" sz="2400" dirty="0">
                <a:solidFill>
                  <a:prstClr val="black"/>
                </a:solidFill>
                <a:latin typeface="游ゴシック" panose="020B0400000000000000" pitchFamily="50" charset="-128"/>
                <a:ea typeface="游ゴシック" panose="020B0400000000000000" pitchFamily="50" charset="-128"/>
              </a:rPr>
              <a:t>大自然に囲まれて、大いなる自然の一部であることを実感したとき（</a:t>
            </a:r>
            <a:r>
              <a:rPr kumimoji="0" lang="en-US" altLang="ja-JP" sz="2400" dirty="0">
                <a:solidFill>
                  <a:prstClr val="black"/>
                </a:solidFill>
                <a:latin typeface="游ゴシック" panose="020B0400000000000000" pitchFamily="50" charset="-128"/>
                <a:ea typeface="游ゴシック" panose="020B0400000000000000" pitchFamily="50" charset="-128"/>
              </a:rPr>
              <a:t>60</a:t>
            </a:r>
            <a:r>
              <a:rPr kumimoji="0" lang="ja-JP" altLang="en-US" sz="2400" dirty="0">
                <a:solidFill>
                  <a:prstClr val="black"/>
                </a:solidFill>
                <a:latin typeface="游ゴシック" panose="020B0400000000000000" pitchFamily="50" charset="-128"/>
                <a:ea typeface="游ゴシック" panose="020B0400000000000000" pitchFamily="50" charset="-128"/>
              </a:rPr>
              <a:t>代女性）</a:t>
            </a:r>
            <a:endParaRPr kumimoji="0" lang="en-US" altLang="ja-JP" sz="2400" dirty="0">
              <a:solidFill>
                <a:prstClr val="black"/>
              </a:solidFill>
              <a:latin typeface="游ゴシック" panose="020B0400000000000000" pitchFamily="50" charset="-128"/>
              <a:ea typeface="游ゴシック" panose="020B0400000000000000" pitchFamily="50" charset="-128"/>
            </a:endParaRPr>
          </a:p>
        </p:txBody>
      </p:sp>
      <p:sp>
        <p:nvSpPr>
          <p:cNvPr id="3" name="正方形/長方形 2"/>
          <p:cNvSpPr/>
          <p:nvPr/>
        </p:nvSpPr>
        <p:spPr>
          <a:xfrm>
            <a:off x="212439" y="166924"/>
            <a:ext cx="11683908" cy="584775"/>
          </a:xfrm>
          <a:prstGeom prst="rect">
            <a:avLst/>
          </a:prstGeom>
        </p:spPr>
        <p:txBody>
          <a:bodyPr wrap="square">
            <a:spAutoFit/>
          </a:bodyPr>
          <a:lstStyle/>
          <a:p>
            <a:pPr defTabSz="914309" fontAlgn="base">
              <a:spcBef>
                <a:spcPct val="0"/>
              </a:spcBef>
              <a:spcAft>
                <a:spcPct val="0"/>
              </a:spcAft>
            </a:pPr>
            <a:r>
              <a:rPr kumimoji="0" lang="ja-JP" altLang="en-US" sz="3200" b="1" dirty="0">
                <a:latin typeface="游ゴシック" panose="020B0400000000000000" pitchFamily="50" charset="-128"/>
                <a:ea typeface="游ゴシック" panose="020B0400000000000000" pitchFamily="50" charset="-128"/>
              </a:rPr>
              <a:t>人がウェルビーイングだと感じる出来事や場面はいろいろ</a:t>
            </a:r>
            <a:endParaRPr kumimoji="0" lang="en-US" altLang="ja-JP" sz="32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440954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317461" y="486564"/>
            <a:ext cx="11546492" cy="5303888"/>
          </a:xfrm>
          <a:prstGeom prst="rect">
            <a:avLst/>
          </a:prstGeom>
        </p:spPr>
        <p:txBody>
          <a:bodyPr wrap="square">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ja-JP" altLang="en-US" sz="48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“わたし”のウェルビーイング</a:t>
            </a:r>
            <a:endParaRPr kumimoji="0" lang="en-US" altLang="ja-JP" sz="3733" dirty="0">
              <a:latin typeface="游ゴシック" panose="020B0400000000000000" pitchFamily="50" charset="-128"/>
              <a:ea typeface="游ゴシック" panose="020B0400000000000000" pitchFamily="50" charset="-128"/>
            </a:endParaRPr>
          </a:p>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altLang="ja-JP" sz="1600" b="0" i="0" u="none" strike="noStrike" kern="1200" cap="none" spc="0" normalizeH="0" baseline="0" noProof="0" dirty="0">
              <a:ln>
                <a:noFill/>
              </a:ln>
              <a:solidFill>
                <a:schemeClr val="tx1">
                  <a:lumMod val="65000"/>
                  <a:lumOff val="35000"/>
                </a:schemeClr>
              </a:solidFill>
              <a:effectLst/>
              <a:uLnTx/>
              <a:uFillTx/>
              <a:latin typeface="游ゴシック" panose="020B0400000000000000" pitchFamily="50" charset="-128"/>
              <a:ea typeface="游ゴシック" panose="020B0400000000000000" pitchFamily="50" charset="-128"/>
            </a:endParaRPr>
          </a:p>
          <a:p>
            <a:pPr marL="0" marR="0" lvl="0" indent="0" algn="l" defTabSz="1219170" rtl="0" eaLnBrk="1" fontAlgn="base" latinLnBrk="0" hangingPunct="1">
              <a:lnSpc>
                <a:spcPct val="100000"/>
              </a:lnSpc>
              <a:spcBef>
                <a:spcPct val="0"/>
              </a:spcBef>
              <a:spcAft>
                <a:spcPct val="0"/>
              </a:spcAft>
              <a:buClrTx/>
              <a:buSzTx/>
              <a:buFontTx/>
              <a:buNone/>
              <a:tabLst/>
              <a:defRPr/>
            </a:pPr>
            <a:r>
              <a:rPr kumimoji="0" lang="ja-JP" altLang="en-US" sz="3733" b="0" i="0" u="none" strike="noStrike" kern="1200" cap="none" spc="0" normalizeH="0" baseline="0" noProof="0" dirty="0">
                <a:ln>
                  <a:noFill/>
                </a:ln>
                <a:solidFill>
                  <a:schemeClr val="tx1">
                    <a:lumMod val="65000"/>
                    <a:lumOff val="35000"/>
                  </a:schemeClr>
                </a:solidFill>
                <a:effectLst/>
                <a:uLnTx/>
                <a:uFillTx/>
                <a:latin typeface="游ゴシック" panose="020B0400000000000000" pitchFamily="50" charset="-128"/>
                <a:ea typeface="游ゴシック" panose="020B0400000000000000" pitchFamily="50" charset="-128"/>
              </a:rPr>
              <a:t>　</a:t>
            </a:r>
            <a:r>
              <a:rPr kumimoji="0" lang="ja-JP" altLang="en-US" sz="48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に大切なもの</a:t>
            </a:r>
            <a:r>
              <a:rPr kumimoji="0" lang="ja-JP" altLang="en-US" sz="3733" b="0" i="0" u="none" strike="noStrike" kern="1200" cap="none" spc="0" normalizeH="0" baseline="0" noProof="0" dirty="0">
                <a:ln>
                  <a:noFill/>
                </a:ln>
                <a:solidFill>
                  <a:schemeClr val="tx1">
                    <a:lumMod val="65000"/>
                    <a:lumOff val="35000"/>
                  </a:schemeClr>
                </a:solidFill>
                <a:effectLst/>
                <a:uLnTx/>
                <a:uFillTx/>
                <a:latin typeface="游ゴシック" panose="020B0400000000000000" pitchFamily="50" charset="-128"/>
                <a:ea typeface="游ゴシック" panose="020B0400000000000000" pitchFamily="50" charset="-128"/>
              </a:rPr>
              <a:t>はなんだろう？</a:t>
            </a:r>
            <a:endParaRPr kumimoji="0" lang="en-US" altLang="ja-JP" sz="3733" b="0" i="0" u="none" strike="noStrike" kern="1200" cap="none" spc="0" normalizeH="0" baseline="0" noProof="0" dirty="0">
              <a:ln>
                <a:noFill/>
              </a:ln>
              <a:solidFill>
                <a:schemeClr val="tx1">
                  <a:lumMod val="65000"/>
                  <a:lumOff val="35000"/>
                </a:schemeClr>
              </a:solidFill>
              <a:effectLst/>
              <a:uLnTx/>
              <a:uFillTx/>
              <a:latin typeface="游ゴシック" panose="020B0400000000000000" pitchFamily="50" charset="-128"/>
              <a:ea typeface="游ゴシック" panose="020B0400000000000000" pitchFamily="50" charset="-128"/>
            </a:endParaRPr>
          </a:p>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altLang="ja-JP" sz="3733" b="0" i="0" u="none" strike="noStrike" kern="1200" cap="none" spc="0" normalizeH="0" baseline="0" noProof="0" dirty="0">
              <a:ln>
                <a:noFill/>
              </a:ln>
              <a:solidFill>
                <a:schemeClr val="tx1">
                  <a:lumMod val="65000"/>
                  <a:lumOff val="35000"/>
                </a:schemeClr>
              </a:solidFill>
              <a:effectLst/>
              <a:uLnTx/>
              <a:uFillTx/>
              <a:latin typeface="游ゴシック" panose="020B0400000000000000" pitchFamily="50" charset="-128"/>
              <a:ea typeface="游ゴシック" panose="020B0400000000000000" pitchFamily="50" charset="-128"/>
            </a:endParaRPr>
          </a:p>
          <a:p>
            <a:pPr marL="0" marR="0" lvl="0" indent="0" algn="l" defTabSz="1219170" rtl="0" eaLnBrk="1" fontAlgn="base" latinLnBrk="0" hangingPunct="1">
              <a:lnSpc>
                <a:spcPct val="100000"/>
              </a:lnSpc>
              <a:spcBef>
                <a:spcPct val="0"/>
              </a:spcBef>
              <a:spcAft>
                <a:spcPct val="0"/>
              </a:spcAft>
              <a:buClrTx/>
              <a:buSzTx/>
              <a:buFontTx/>
              <a:buNone/>
              <a:tabLst/>
              <a:defRPr/>
            </a:pPr>
            <a:r>
              <a:rPr kumimoji="0" lang="ja-JP" altLang="en-US" sz="3733" dirty="0">
                <a:solidFill>
                  <a:schemeClr val="tx1">
                    <a:lumMod val="65000"/>
                    <a:lumOff val="35000"/>
                  </a:schemeClr>
                </a:solidFill>
                <a:latin typeface="游ゴシック" panose="020B0400000000000000" pitchFamily="50" charset="-128"/>
                <a:ea typeface="游ゴシック" panose="020B0400000000000000" pitchFamily="50" charset="-128"/>
              </a:rPr>
              <a:t>でも、なかなか、言葉にするのはむずかしい。。。</a:t>
            </a:r>
            <a:endParaRPr kumimoji="0" lang="en-US" altLang="ja-JP" sz="40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altLang="ja-JP" sz="4400" b="1" dirty="0">
              <a:latin typeface="游ゴシック" panose="020B0400000000000000" pitchFamily="50" charset="-128"/>
              <a:ea typeface="游ゴシック" panose="020B0400000000000000" pitchFamily="50" charset="-128"/>
            </a:endParaRPr>
          </a:p>
          <a:p>
            <a:pPr marL="0" marR="0" lvl="0" indent="0" algn="l" defTabSz="1219170" rtl="0" eaLnBrk="1" fontAlgn="base" latinLnBrk="0" hangingPunct="1">
              <a:lnSpc>
                <a:spcPct val="100000"/>
              </a:lnSpc>
              <a:spcBef>
                <a:spcPct val="0"/>
              </a:spcBef>
              <a:spcAft>
                <a:spcPct val="0"/>
              </a:spcAft>
              <a:buClrTx/>
              <a:buSzTx/>
              <a:buFontTx/>
              <a:buNone/>
              <a:tabLst/>
              <a:defRPr/>
            </a:pPr>
            <a:r>
              <a:rPr kumimoji="0" lang="ja-JP" altLang="en-US" sz="5400" b="1" dirty="0">
                <a:latin typeface="游ゴシック" panose="020B0400000000000000" pitchFamily="50" charset="-128"/>
                <a:ea typeface="游ゴシック" panose="020B0400000000000000" pitchFamily="50" charset="-128"/>
              </a:rPr>
              <a:t>カードの一覧から</a:t>
            </a:r>
            <a:endParaRPr kumimoji="0" lang="en-US" altLang="ja-JP" sz="5400" b="1" dirty="0">
              <a:latin typeface="游ゴシック" panose="020B0400000000000000" pitchFamily="50" charset="-128"/>
              <a:ea typeface="游ゴシック" panose="020B0400000000000000" pitchFamily="50" charset="-128"/>
            </a:endParaRPr>
          </a:p>
          <a:p>
            <a:pPr marL="0" marR="0" lvl="0" indent="0" algn="l" defTabSz="1219170" rtl="0" eaLnBrk="1" fontAlgn="base" latinLnBrk="0" hangingPunct="1">
              <a:lnSpc>
                <a:spcPct val="100000"/>
              </a:lnSpc>
              <a:spcBef>
                <a:spcPct val="0"/>
              </a:spcBef>
              <a:spcAft>
                <a:spcPct val="0"/>
              </a:spcAft>
              <a:buClrTx/>
              <a:buSzTx/>
              <a:buFontTx/>
              <a:buNone/>
              <a:tabLst/>
              <a:defRPr/>
            </a:pPr>
            <a:r>
              <a:rPr kumimoji="0" lang="ja-JP" altLang="en-US" sz="5400" b="1" dirty="0">
                <a:latin typeface="游ゴシック" panose="020B0400000000000000" pitchFamily="50" charset="-128"/>
                <a:ea typeface="游ゴシック" panose="020B0400000000000000" pitchFamily="50" charset="-128"/>
              </a:rPr>
              <a:t>　　　選んでみよう！</a:t>
            </a:r>
            <a:endParaRPr kumimoji="0" lang="en-US" altLang="ja-JP" sz="4800" dirty="0">
              <a:latin typeface="游ゴシック" panose="020B0400000000000000" pitchFamily="50" charset="-128"/>
              <a:ea typeface="游ゴシック" panose="020B0400000000000000" pitchFamily="50" charset="-128"/>
            </a:endParaRPr>
          </a:p>
        </p:txBody>
      </p:sp>
      <p:pic>
        <p:nvPicPr>
          <p:cNvPr id="8" name="図 7">
            <a:extLst>
              <a:ext uri="{FF2B5EF4-FFF2-40B4-BE49-F238E27FC236}">
                <a16:creationId xmlns:a16="http://schemas.microsoft.com/office/drawing/2014/main" id="{724A2447-2755-D5DA-A605-68BACB6A3B7F}"/>
              </a:ext>
            </a:extLst>
          </p:cNvPr>
          <p:cNvPicPr>
            <a:picLocks noChangeAspect="1"/>
          </p:cNvPicPr>
          <p:nvPr/>
        </p:nvPicPr>
        <p:blipFill>
          <a:blip r:embed="rId3"/>
          <a:stretch>
            <a:fillRect/>
          </a:stretch>
        </p:blipFill>
        <p:spPr>
          <a:xfrm>
            <a:off x="8016399" y="3429000"/>
            <a:ext cx="2563159" cy="2852782"/>
          </a:xfrm>
          <a:prstGeom prst="rect">
            <a:avLst/>
          </a:prstGeom>
        </p:spPr>
      </p:pic>
    </p:spTree>
    <p:extLst>
      <p:ext uri="{BB962C8B-B14F-4D97-AF65-F5344CB8AC3E}">
        <p14:creationId xmlns:p14="http://schemas.microsoft.com/office/powerpoint/2010/main" val="86739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2855D677-3079-6FC0-044E-68639D1BB9E9}"/>
              </a:ext>
            </a:extLst>
          </p:cNvPr>
          <p:cNvSpPr/>
          <p:nvPr/>
        </p:nvSpPr>
        <p:spPr>
          <a:xfrm>
            <a:off x="11436492" y="5951630"/>
            <a:ext cx="628698" cy="276999"/>
          </a:xfrm>
          <a:prstGeom prst="rect">
            <a:avLst/>
          </a:prstGeom>
        </p:spPr>
        <p:txBody>
          <a:bodyPr wrap="none">
            <a:spAutoFit/>
          </a:bodyPr>
          <a:lstStyle/>
          <a:p>
            <a:pPr defTabSz="1219170" fontAlgn="base">
              <a:spcBef>
                <a:spcPct val="0"/>
              </a:spcBef>
              <a:spcAft>
                <a:spcPct val="0"/>
              </a:spcAft>
            </a:pPr>
            <a:r>
              <a:rPr kumimoji="0" lang="en-US" altLang="ja-JP" sz="1200" dirty="0">
                <a:solidFill>
                  <a:prstClr val="black"/>
                </a:solidFill>
                <a:latin typeface="游ゴシック" panose="020B0400000000000000" pitchFamily="50" charset="-128"/>
                <a:ea typeface="游ゴシック" panose="020B0400000000000000" pitchFamily="50" charset="-128"/>
              </a:rPr>
              <a:t>©️NTT</a:t>
            </a:r>
            <a:endParaRPr kumimoji="0" lang="ja-JP" altLang="en-US" sz="1200" dirty="0">
              <a:solidFill>
                <a:prstClr val="black"/>
              </a:solidFill>
              <a:latin typeface="游ゴシック" panose="020B0400000000000000" pitchFamily="50" charset="-128"/>
              <a:ea typeface="游ゴシック" panose="020B0400000000000000" pitchFamily="50" charset="-128"/>
            </a:endParaRPr>
          </a:p>
        </p:txBody>
      </p:sp>
      <p:sp>
        <p:nvSpPr>
          <p:cNvPr id="23" name="テキスト ボックス 22">
            <a:extLst>
              <a:ext uri="{FF2B5EF4-FFF2-40B4-BE49-F238E27FC236}">
                <a16:creationId xmlns:a16="http://schemas.microsoft.com/office/drawing/2014/main" id="{D70459C4-5472-DE13-D17B-53A15C7C9534}"/>
              </a:ext>
            </a:extLst>
          </p:cNvPr>
          <p:cNvSpPr txBox="1"/>
          <p:nvPr/>
        </p:nvSpPr>
        <p:spPr>
          <a:xfrm>
            <a:off x="0" y="126175"/>
            <a:ext cx="9274863" cy="461665"/>
          </a:xfrm>
          <a:prstGeom prst="rect">
            <a:avLst/>
          </a:prstGeom>
          <a:noFill/>
        </p:spPr>
        <p:txBody>
          <a:bodyPr wrap="square">
            <a:spAutoFit/>
          </a:bodyPr>
          <a:lstStyle/>
          <a:p>
            <a:pPr defTabSz="1219170" fontAlgn="base">
              <a:spcBef>
                <a:spcPct val="0"/>
              </a:spcBef>
              <a:spcAft>
                <a:spcPct val="0"/>
              </a:spcAft>
            </a:pPr>
            <a:r>
              <a:rPr kumimoji="0" lang="ja-JP" altLang="en-US" sz="2400" dirty="0">
                <a:solidFill>
                  <a:prstClr val="black"/>
                </a:solidFill>
                <a:latin typeface="游ゴシック" panose="020B0400000000000000" pitchFamily="50" charset="-128"/>
                <a:ea typeface="游ゴシック" panose="020B0400000000000000" pitchFamily="50" charset="-128"/>
              </a:rPr>
              <a:t>「わたしたちのウェルビーイングカード」エントリー版（</a:t>
            </a:r>
            <a:r>
              <a:rPr kumimoji="0" lang="en-US" altLang="ja-JP" sz="2400" dirty="0">
                <a:solidFill>
                  <a:prstClr val="black"/>
                </a:solidFill>
                <a:latin typeface="游ゴシック" panose="020B0400000000000000" pitchFamily="50" charset="-128"/>
                <a:ea typeface="游ゴシック" panose="020B0400000000000000" pitchFamily="50" charset="-128"/>
              </a:rPr>
              <a:t>26</a:t>
            </a:r>
            <a:r>
              <a:rPr kumimoji="0" lang="ja-JP" altLang="en-US" sz="2400" dirty="0">
                <a:solidFill>
                  <a:prstClr val="black"/>
                </a:solidFill>
                <a:latin typeface="游ゴシック" panose="020B0400000000000000" pitchFamily="50" charset="-128"/>
                <a:ea typeface="游ゴシック" panose="020B0400000000000000" pitchFamily="50" charset="-128"/>
              </a:rPr>
              <a:t>種）</a:t>
            </a:r>
            <a:endParaRPr kumimoji="0" lang="en-US" altLang="ja-JP" sz="2400" dirty="0">
              <a:solidFill>
                <a:prstClr val="black"/>
              </a:solidFill>
              <a:latin typeface="游ゴシック" panose="020B0400000000000000" pitchFamily="50" charset="-128"/>
              <a:ea typeface="游ゴシック" panose="020B0400000000000000" pitchFamily="50" charset="-128"/>
            </a:endParaRPr>
          </a:p>
        </p:txBody>
      </p:sp>
      <p:pic>
        <p:nvPicPr>
          <p:cNvPr id="4" name="図 3">
            <a:extLst>
              <a:ext uri="{FF2B5EF4-FFF2-40B4-BE49-F238E27FC236}">
                <a16:creationId xmlns:a16="http://schemas.microsoft.com/office/drawing/2014/main" id="{3814E4EE-E126-7BE8-A065-9C5685902F03}"/>
              </a:ext>
            </a:extLst>
          </p:cNvPr>
          <p:cNvPicPr>
            <a:picLocks noChangeAspect="1"/>
          </p:cNvPicPr>
          <p:nvPr/>
        </p:nvPicPr>
        <p:blipFill>
          <a:blip r:embed="rId3"/>
          <a:srcRect r="49965"/>
          <a:stretch/>
        </p:blipFill>
        <p:spPr>
          <a:xfrm>
            <a:off x="89503" y="674803"/>
            <a:ext cx="3977757" cy="3507572"/>
          </a:xfrm>
          <a:prstGeom prst="rect">
            <a:avLst/>
          </a:prstGeom>
        </p:spPr>
      </p:pic>
      <p:pic>
        <p:nvPicPr>
          <p:cNvPr id="6" name="図 5">
            <a:extLst>
              <a:ext uri="{FF2B5EF4-FFF2-40B4-BE49-F238E27FC236}">
                <a16:creationId xmlns:a16="http://schemas.microsoft.com/office/drawing/2014/main" id="{34B3807D-C71A-B719-DF8A-F9E9E6FE8BCA}"/>
              </a:ext>
            </a:extLst>
          </p:cNvPr>
          <p:cNvPicPr>
            <a:picLocks noChangeAspect="1"/>
          </p:cNvPicPr>
          <p:nvPr/>
        </p:nvPicPr>
        <p:blipFill>
          <a:blip r:embed="rId4"/>
          <a:srcRect r="51072"/>
          <a:stretch/>
        </p:blipFill>
        <p:spPr>
          <a:xfrm>
            <a:off x="4181183" y="689297"/>
            <a:ext cx="3893373" cy="3493078"/>
          </a:xfrm>
          <a:prstGeom prst="rect">
            <a:avLst/>
          </a:prstGeom>
        </p:spPr>
      </p:pic>
      <p:pic>
        <p:nvPicPr>
          <p:cNvPr id="8" name="図 7">
            <a:extLst>
              <a:ext uri="{FF2B5EF4-FFF2-40B4-BE49-F238E27FC236}">
                <a16:creationId xmlns:a16="http://schemas.microsoft.com/office/drawing/2014/main" id="{5406ED8C-6748-6C5B-A922-84325BD099ED}"/>
              </a:ext>
            </a:extLst>
          </p:cNvPr>
          <p:cNvPicPr>
            <a:picLocks noChangeAspect="1"/>
          </p:cNvPicPr>
          <p:nvPr/>
        </p:nvPicPr>
        <p:blipFill>
          <a:blip r:embed="rId5"/>
          <a:srcRect l="59842" b="52815"/>
          <a:stretch/>
        </p:blipFill>
        <p:spPr>
          <a:xfrm>
            <a:off x="8188478" y="2426980"/>
            <a:ext cx="2668717" cy="1706327"/>
          </a:xfrm>
          <a:prstGeom prst="rect">
            <a:avLst/>
          </a:prstGeom>
        </p:spPr>
      </p:pic>
      <p:pic>
        <p:nvPicPr>
          <p:cNvPr id="9" name="図 8">
            <a:extLst>
              <a:ext uri="{FF2B5EF4-FFF2-40B4-BE49-F238E27FC236}">
                <a16:creationId xmlns:a16="http://schemas.microsoft.com/office/drawing/2014/main" id="{28D2B84B-D4C9-F068-8D05-3CFDE758A165}"/>
              </a:ext>
            </a:extLst>
          </p:cNvPr>
          <p:cNvPicPr>
            <a:picLocks noChangeAspect="1"/>
          </p:cNvPicPr>
          <p:nvPr/>
        </p:nvPicPr>
        <p:blipFill>
          <a:blip r:embed="rId3"/>
          <a:srcRect l="49965" b="51350"/>
          <a:stretch/>
        </p:blipFill>
        <p:spPr>
          <a:xfrm>
            <a:off x="89503" y="4130246"/>
            <a:ext cx="3977758" cy="1706456"/>
          </a:xfrm>
          <a:prstGeom prst="rect">
            <a:avLst/>
          </a:prstGeom>
        </p:spPr>
      </p:pic>
      <p:pic>
        <p:nvPicPr>
          <p:cNvPr id="10" name="図 9">
            <a:extLst>
              <a:ext uri="{FF2B5EF4-FFF2-40B4-BE49-F238E27FC236}">
                <a16:creationId xmlns:a16="http://schemas.microsoft.com/office/drawing/2014/main" id="{63060FD4-05C3-4C58-8DD6-FFB782EE4A6B}"/>
              </a:ext>
            </a:extLst>
          </p:cNvPr>
          <p:cNvPicPr>
            <a:picLocks noChangeAspect="1"/>
          </p:cNvPicPr>
          <p:nvPr/>
        </p:nvPicPr>
        <p:blipFill>
          <a:blip r:embed="rId4"/>
          <a:srcRect l="50011" b="51148"/>
          <a:stretch/>
        </p:blipFill>
        <p:spPr>
          <a:xfrm>
            <a:off x="4211388" y="4182375"/>
            <a:ext cx="3977758" cy="1706457"/>
          </a:xfrm>
          <a:prstGeom prst="rect">
            <a:avLst/>
          </a:prstGeom>
        </p:spPr>
      </p:pic>
      <p:pic>
        <p:nvPicPr>
          <p:cNvPr id="11" name="図 10">
            <a:extLst>
              <a:ext uri="{FF2B5EF4-FFF2-40B4-BE49-F238E27FC236}">
                <a16:creationId xmlns:a16="http://schemas.microsoft.com/office/drawing/2014/main" id="{51EDAD5F-81BC-751D-8297-B41B503B3EB0}"/>
              </a:ext>
            </a:extLst>
          </p:cNvPr>
          <p:cNvPicPr>
            <a:picLocks noChangeAspect="1"/>
          </p:cNvPicPr>
          <p:nvPr/>
        </p:nvPicPr>
        <p:blipFill>
          <a:blip r:embed="rId5"/>
          <a:srcRect r="40801" b="52815"/>
          <a:stretch/>
        </p:blipFill>
        <p:spPr>
          <a:xfrm>
            <a:off x="8168415" y="713850"/>
            <a:ext cx="3934082" cy="1706327"/>
          </a:xfrm>
          <a:prstGeom prst="rect">
            <a:avLst/>
          </a:prstGeom>
        </p:spPr>
      </p:pic>
      <p:pic>
        <p:nvPicPr>
          <p:cNvPr id="12" name="図 11">
            <a:extLst>
              <a:ext uri="{FF2B5EF4-FFF2-40B4-BE49-F238E27FC236}">
                <a16:creationId xmlns:a16="http://schemas.microsoft.com/office/drawing/2014/main" id="{BD27FD9E-0C3C-B0BA-2C6D-2911CC4C6558}"/>
              </a:ext>
            </a:extLst>
          </p:cNvPr>
          <p:cNvPicPr>
            <a:picLocks noChangeAspect="1"/>
          </p:cNvPicPr>
          <p:nvPr/>
        </p:nvPicPr>
        <p:blipFill>
          <a:blip r:embed="rId5"/>
          <a:srcRect t="52812" r="40144"/>
          <a:stretch/>
        </p:blipFill>
        <p:spPr>
          <a:xfrm>
            <a:off x="8155526" y="4166716"/>
            <a:ext cx="3977757" cy="1706458"/>
          </a:xfrm>
          <a:prstGeom prst="rect">
            <a:avLst/>
          </a:prstGeom>
        </p:spPr>
      </p:pic>
    </p:spTree>
    <p:extLst>
      <p:ext uri="{BB962C8B-B14F-4D97-AF65-F5344CB8AC3E}">
        <p14:creationId xmlns:p14="http://schemas.microsoft.com/office/powerpoint/2010/main" val="293245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D1B4AE46-1369-ED87-CCE2-AA75BD27F399}"/>
              </a:ext>
            </a:extLst>
          </p:cNvPr>
          <p:cNvSpPr/>
          <p:nvPr/>
        </p:nvSpPr>
        <p:spPr>
          <a:xfrm>
            <a:off x="1734372" y="5255544"/>
            <a:ext cx="8827513" cy="1171540"/>
          </a:xfrm>
          <a:prstGeom prst="roundRect">
            <a:avLst/>
          </a:prstGeom>
          <a:solidFill>
            <a:schemeClr val="accent2">
              <a:lumMod val="60000"/>
              <a:lumOff val="40000"/>
            </a:schemeClr>
          </a:solidFill>
          <a:ln w="38100">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四角形: 角を丸くする 2">
            <a:extLst>
              <a:ext uri="{FF2B5EF4-FFF2-40B4-BE49-F238E27FC236}">
                <a16:creationId xmlns:a16="http://schemas.microsoft.com/office/drawing/2014/main" id="{2192A65A-BB4B-6313-308F-BAC47A817AC1}"/>
              </a:ext>
            </a:extLst>
          </p:cNvPr>
          <p:cNvSpPr/>
          <p:nvPr/>
        </p:nvSpPr>
        <p:spPr>
          <a:xfrm>
            <a:off x="1734372" y="2971652"/>
            <a:ext cx="8809688" cy="1079503"/>
          </a:xfrm>
          <a:prstGeom prst="roundRect">
            <a:avLst/>
          </a:prstGeom>
          <a:solidFill>
            <a:srgbClr val="FFCCCC"/>
          </a:solidFill>
          <a:ln w="38100">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 name="四角形: 角を丸くする 1">
            <a:extLst>
              <a:ext uri="{FF2B5EF4-FFF2-40B4-BE49-F238E27FC236}">
                <a16:creationId xmlns:a16="http://schemas.microsoft.com/office/drawing/2014/main" id="{590BC969-4196-4F83-DAC2-4F3B30A0C6F6}"/>
              </a:ext>
            </a:extLst>
          </p:cNvPr>
          <p:cNvSpPr/>
          <p:nvPr/>
        </p:nvSpPr>
        <p:spPr>
          <a:xfrm>
            <a:off x="1734372" y="669963"/>
            <a:ext cx="8809688" cy="1102168"/>
          </a:xfrm>
          <a:prstGeom prst="roundRect">
            <a:avLst/>
          </a:prstGeom>
          <a:solidFill>
            <a:srgbClr val="FFCCCC"/>
          </a:solidFill>
          <a:ln w="38100">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フリーフォーム: 図形 6">
            <a:extLst>
              <a:ext uri="{FF2B5EF4-FFF2-40B4-BE49-F238E27FC236}">
                <a16:creationId xmlns:a16="http://schemas.microsoft.com/office/drawing/2014/main" id="{F7A5B1FB-D7FA-BF24-E0D2-335595709EE1}"/>
              </a:ext>
            </a:extLst>
          </p:cNvPr>
          <p:cNvSpPr/>
          <p:nvPr/>
        </p:nvSpPr>
        <p:spPr>
          <a:xfrm>
            <a:off x="1014897" y="469177"/>
            <a:ext cx="9309647" cy="1130251"/>
          </a:xfrm>
          <a:custGeom>
            <a:avLst/>
            <a:gdLst>
              <a:gd name="connsiteX0" fmla="*/ 0 w 10086471"/>
              <a:gd name="connsiteY0" fmla="*/ 113025 h 1130251"/>
              <a:gd name="connsiteX1" fmla="*/ 113025 w 10086471"/>
              <a:gd name="connsiteY1" fmla="*/ 0 h 1130251"/>
              <a:gd name="connsiteX2" fmla="*/ 9973446 w 10086471"/>
              <a:gd name="connsiteY2" fmla="*/ 0 h 1130251"/>
              <a:gd name="connsiteX3" fmla="*/ 10086471 w 10086471"/>
              <a:gd name="connsiteY3" fmla="*/ 113025 h 1130251"/>
              <a:gd name="connsiteX4" fmla="*/ 10086471 w 10086471"/>
              <a:gd name="connsiteY4" fmla="*/ 1017226 h 1130251"/>
              <a:gd name="connsiteX5" fmla="*/ 9973446 w 10086471"/>
              <a:gd name="connsiteY5" fmla="*/ 1130251 h 1130251"/>
              <a:gd name="connsiteX6" fmla="*/ 113025 w 10086471"/>
              <a:gd name="connsiteY6" fmla="*/ 1130251 h 1130251"/>
              <a:gd name="connsiteX7" fmla="*/ 0 w 10086471"/>
              <a:gd name="connsiteY7" fmla="*/ 1017226 h 1130251"/>
              <a:gd name="connsiteX8" fmla="*/ 0 w 10086471"/>
              <a:gd name="connsiteY8" fmla="*/ 113025 h 11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86471" h="1130251">
                <a:moveTo>
                  <a:pt x="0" y="113025"/>
                </a:moveTo>
                <a:cubicBezTo>
                  <a:pt x="0" y="50603"/>
                  <a:pt x="50603" y="0"/>
                  <a:pt x="113025" y="0"/>
                </a:cubicBezTo>
                <a:lnTo>
                  <a:pt x="9973446" y="0"/>
                </a:lnTo>
                <a:cubicBezTo>
                  <a:pt x="10035868" y="0"/>
                  <a:pt x="10086471" y="50603"/>
                  <a:pt x="10086471" y="113025"/>
                </a:cubicBezTo>
                <a:lnTo>
                  <a:pt x="10086471" y="1017226"/>
                </a:lnTo>
                <a:cubicBezTo>
                  <a:pt x="10086471" y="1079648"/>
                  <a:pt x="10035868" y="1130251"/>
                  <a:pt x="9973446" y="1130251"/>
                </a:cubicBezTo>
                <a:lnTo>
                  <a:pt x="113025" y="1130251"/>
                </a:lnTo>
                <a:cubicBezTo>
                  <a:pt x="50603" y="1130251"/>
                  <a:pt x="0" y="1079648"/>
                  <a:pt x="0" y="1017226"/>
                </a:cubicBezTo>
                <a:lnTo>
                  <a:pt x="0" y="113025"/>
                </a:lnTo>
                <a:close/>
              </a:path>
            </a:pathLst>
          </a:custGeom>
          <a:ln w="57150">
            <a:solidFill>
              <a:schemeClr val="tx1"/>
            </a:solidFill>
          </a:ln>
        </p:spPr>
        <p:style>
          <a:lnRef idx="2">
            <a:schemeClr val="accent4"/>
          </a:lnRef>
          <a:fillRef idx="1">
            <a:schemeClr val="lt1"/>
          </a:fillRef>
          <a:effectRef idx="0">
            <a:schemeClr val="accent4"/>
          </a:effectRef>
          <a:fontRef idx="minor">
            <a:schemeClr val="dk1"/>
          </a:fontRef>
        </p:style>
        <p:txBody>
          <a:bodyPr spcFirstLastPara="0" vert="horz" wrap="square" lIns="124544" tIns="124544" rIns="124544" bIns="124544"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“わたし”のウェルビーイングに大切なものを１枚選ぶ</a:t>
            </a:r>
            <a:endParaRPr kumimoji="1" lang="ja-JP" altLang="ja-JP" sz="2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8" name="フリーフォーム: 図形 7">
            <a:extLst>
              <a:ext uri="{FF2B5EF4-FFF2-40B4-BE49-F238E27FC236}">
                <a16:creationId xmlns:a16="http://schemas.microsoft.com/office/drawing/2014/main" id="{64D6B099-F118-C271-C16A-C73816BBAE08}"/>
              </a:ext>
            </a:extLst>
          </p:cNvPr>
          <p:cNvSpPr/>
          <p:nvPr/>
        </p:nvSpPr>
        <p:spPr>
          <a:xfrm>
            <a:off x="4894938" y="1917740"/>
            <a:ext cx="1055674" cy="707025"/>
          </a:xfrm>
          <a:custGeom>
            <a:avLst/>
            <a:gdLst>
              <a:gd name="connsiteX0" fmla="*/ 0 w 879728"/>
              <a:gd name="connsiteY0" fmla="*/ 211135 h 1055674"/>
              <a:gd name="connsiteX1" fmla="*/ 439864 w 879728"/>
              <a:gd name="connsiteY1" fmla="*/ 211135 h 1055674"/>
              <a:gd name="connsiteX2" fmla="*/ 439864 w 879728"/>
              <a:gd name="connsiteY2" fmla="*/ 0 h 1055674"/>
              <a:gd name="connsiteX3" fmla="*/ 879728 w 879728"/>
              <a:gd name="connsiteY3" fmla="*/ 527837 h 1055674"/>
              <a:gd name="connsiteX4" fmla="*/ 439864 w 879728"/>
              <a:gd name="connsiteY4" fmla="*/ 1055674 h 1055674"/>
              <a:gd name="connsiteX5" fmla="*/ 439864 w 879728"/>
              <a:gd name="connsiteY5" fmla="*/ 844539 h 1055674"/>
              <a:gd name="connsiteX6" fmla="*/ 0 w 879728"/>
              <a:gd name="connsiteY6" fmla="*/ 844539 h 1055674"/>
              <a:gd name="connsiteX7" fmla="*/ 0 w 879728"/>
              <a:gd name="connsiteY7" fmla="*/ 211135 h 10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9728" h="1055674">
                <a:moveTo>
                  <a:pt x="703782" y="1"/>
                </a:moveTo>
                <a:lnTo>
                  <a:pt x="703782" y="527837"/>
                </a:lnTo>
                <a:lnTo>
                  <a:pt x="879728" y="527837"/>
                </a:lnTo>
                <a:lnTo>
                  <a:pt x="439864" y="1055673"/>
                </a:lnTo>
                <a:lnTo>
                  <a:pt x="0" y="527837"/>
                </a:lnTo>
                <a:lnTo>
                  <a:pt x="175946" y="527837"/>
                </a:lnTo>
                <a:lnTo>
                  <a:pt x="175946" y="1"/>
                </a:lnTo>
                <a:lnTo>
                  <a:pt x="703782" y="1"/>
                </a:lnTo>
                <a:close/>
              </a:path>
            </a:pathLst>
          </a:custGeom>
          <a:solidFill>
            <a:schemeClr val="tx1"/>
          </a:solidFill>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txBody>
          <a:bodyPr spcFirstLastPara="0" vert="horz" wrap="square" lIns="211135" tIns="0" rIns="211135" bIns="263918"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endParaRPr kumimoji="1" lang="ja-JP" altLang="en-US" sz="2400" b="0" i="0" u="none" strike="noStrike" kern="1200" cap="none" spc="0" normalizeH="0" baseline="0" noProof="0" dirty="0">
              <a:ln>
                <a:noFill/>
              </a:ln>
              <a:solidFill>
                <a:sysClr val="windowText" lastClr="000000">
                  <a:hueOff val="0"/>
                  <a:satOff val="0"/>
                  <a:lumOff val="0"/>
                  <a:alphaOff val="0"/>
                </a:sysClr>
              </a:solidFill>
              <a:effectLst/>
              <a:uLnTx/>
              <a:uFillTx/>
              <a:latin typeface="游ゴシック" panose="020B0400000000000000" pitchFamily="50" charset="-128"/>
              <a:ea typeface="游ゴシック" panose="020B0400000000000000" pitchFamily="50" charset="-128"/>
              <a:cs typeface="+mn-cs"/>
            </a:endParaRPr>
          </a:p>
        </p:txBody>
      </p:sp>
      <p:sp>
        <p:nvSpPr>
          <p:cNvPr id="9" name="フリーフォーム: 図形 8">
            <a:extLst>
              <a:ext uri="{FF2B5EF4-FFF2-40B4-BE49-F238E27FC236}">
                <a16:creationId xmlns:a16="http://schemas.microsoft.com/office/drawing/2014/main" id="{E98D0400-6C9F-178F-EDB0-D2A5DA2AD196}"/>
              </a:ext>
            </a:extLst>
          </p:cNvPr>
          <p:cNvSpPr/>
          <p:nvPr/>
        </p:nvSpPr>
        <p:spPr>
          <a:xfrm>
            <a:off x="1014897" y="2824561"/>
            <a:ext cx="9309647" cy="1053891"/>
          </a:xfrm>
          <a:custGeom>
            <a:avLst/>
            <a:gdLst>
              <a:gd name="connsiteX0" fmla="*/ 0 w 10086471"/>
              <a:gd name="connsiteY0" fmla="*/ 105389 h 1053891"/>
              <a:gd name="connsiteX1" fmla="*/ 105389 w 10086471"/>
              <a:gd name="connsiteY1" fmla="*/ 0 h 1053891"/>
              <a:gd name="connsiteX2" fmla="*/ 9981082 w 10086471"/>
              <a:gd name="connsiteY2" fmla="*/ 0 h 1053891"/>
              <a:gd name="connsiteX3" fmla="*/ 10086471 w 10086471"/>
              <a:gd name="connsiteY3" fmla="*/ 105389 h 1053891"/>
              <a:gd name="connsiteX4" fmla="*/ 10086471 w 10086471"/>
              <a:gd name="connsiteY4" fmla="*/ 948502 h 1053891"/>
              <a:gd name="connsiteX5" fmla="*/ 9981082 w 10086471"/>
              <a:gd name="connsiteY5" fmla="*/ 1053891 h 1053891"/>
              <a:gd name="connsiteX6" fmla="*/ 105389 w 10086471"/>
              <a:gd name="connsiteY6" fmla="*/ 1053891 h 1053891"/>
              <a:gd name="connsiteX7" fmla="*/ 0 w 10086471"/>
              <a:gd name="connsiteY7" fmla="*/ 948502 h 1053891"/>
              <a:gd name="connsiteX8" fmla="*/ 0 w 10086471"/>
              <a:gd name="connsiteY8" fmla="*/ 105389 h 105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86471" h="1053891">
                <a:moveTo>
                  <a:pt x="0" y="105389"/>
                </a:moveTo>
                <a:cubicBezTo>
                  <a:pt x="0" y="47184"/>
                  <a:pt x="47184" y="0"/>
                  <a:pt x="105389" y="0"/>
                </a:cubicBezTo>
                <a:lnTo>
                  <a:pt x="9981082" y="0"/>
                </a:lnTo>
                <a:cubicBezTo>
                  <a:pt x="10039287" y="0"/>
                  <a:pt x="10086471" y="47184"/>
                  <a:pt x="10086471" y="105389"/>
                </a:cubicBezTo>
                <a:lnTo>
                  <a:pt x="10086471" y="948502"/>
                </a:lnTo>
                <a:cubicBezTo>
                  <a:pt x="10086471" y="1006707"/>
                  <a:pt x="10039287" y="1053891"/>
                  <a:pt x="9981082" y="1053891"/>
                </a:cubicBezTo>
                <a:lnTo>
                  <a:pt x="105389" y="1053891"/>
                </a:lnTo>
                <a:cubicBezTo>
                  <a:pt x="47184" y="1053891"/>
                  <a:pt x="0" y="1006707"/>
                  <a:pt x="0" y="948502"/>
                </a:cubicBezTo>
                <a:lnTo>
                  <a:pt x="0" y="105389"/>
                </a:lnTo>
                <a:close/>
              </a:path>
            </a:pathLst>
          </a:custGeom>
          <a:ln w="57150">
            <a:solidFill>
              <a:schemeClr val="tx1"/>
            </a:solidFill>
          </a:ln>
        </p:spPr>
        <p:style>
          <a:lnRef idx="2">
            <a:schemeClr val="accent4"/>
          </a:lnRef>
          <a:fillRef idx="1">
            <a:schemeClr val="lt1"/>
          </a:fillRef>
          <a:effectRef idx="0">
            <a:schemeClr val="accent4"/>
          </a:effectRef>
          <a:fontRef idx="minor">
            <a:schemeClr val="dk1"/>
          </a:fontRef>
        </p:style>
        <p:txBody>
          <a:bodyPr spcFirstLastPara="0" vert="horz" wrap="square" lIns="122307" tIns="122307" rIns="122307" bIns="122307"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lang="ja-JP" altLang="en-US" sz="2800" dirty="0">
                <a:solidFill>
                  <a:prstClr val="black"/>
                </a:solidFill>
                <a:latin typeface="游ゴシック" panose="020B0400000000000000" pitchFamily="50" charset="-128"/>
                <a:ea typeface="游ゴシック" panose="020B0400000000000000" pitchFamily="50" charset="-128"/>
              </a:rPr>
              <a:t>１</a:t>
            </a:r>
            <a:r>
              <a:rPr kumimoji="1" lang="ja-JP" altLang="en-US" sz="2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枚のカードと選んだ理由やエピソードを記録する</a:t>
            </a:r>
            <a:endParaRPr kumimoji="1" lang="en-US" altLang="ja-JP" sz="2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10" name="フリーフォーム: 図形 9">
            <a:extLst>
              <a:ext uri="{FF2B5EF4-FFF2-40B4-BE49-F238E27FC236}">
                <a16:creationId xmlns:a16="http://schemas.microsoft.com/office/drawing/2014/main" id="{E1F46C3E-CA36-5885-ED41-FC79E1839C2F}"/>
              </a:ext>
            </a:extLst>
          </p:cNvPr>
          <p:cNvSpPr/>
          <p:nvPr/>
        </p:nvSpPr>
        <p:spPr>
          <a:xfrm>
            <a:off x="4841193" y="4196764"/>
            <a:ext cx="1055674" cy="761212"/>
          </a:xfrm>
          <a:custGeom>
            <a:avLst/>
            <a:gdLst>
              <a:gd name="connsiteX0" fmla="*/ 0 w 879728"/>
              <a:gd name="connsiteY0" fmla="*/ 211135 h 1055674"/>
              <a:gd name="connsiteX1" fmla="*/ 439864 w 879728"/>
              <a:gd name="connsiteY1" fmla="*/ 211135 h 1055674"/>
              <a:gd name="connsiteX2" fmla="*/ 439864 w 879728"/>
              <a:gd name="connsiteY2" fmla="*/ 0 h 1055674"/>
              <a:gd name="connsiteX3" fmla="*/ 879728 w 879728"/>
              <a:gd name="connsiteY3" fmla="*/ 527837 h 1055674"/>
              <a:gd name="connsiteX4" fmla="*/ 439864 w 879728"/>
              <a:gd name="connsiteY4" fmla="*/ 1055674 h 1055674"/>
              <a:gd name="connsiteX5" fmla="*/ 439864 w 879728"/>
              <a:gd name="connsiteY5" fmla="*/ 844539 h 1055674"/>
              <a:gd name="connsiteX6" fmla="*/ 0 w 879728"/>
              <a:gd name="connsiteY6" fmla="*/ 844539 h 1055674"/>
              <a:gd name="connsiteX7" fmla="*/ 0 w 879728"/>
              <a:gd name="connsiteY7" fmla="*/ 211135 h 10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9728" h="1055674">
                <a:moveTo>
                  <a:pt x="703782" y="1"/>
                </a:moveTo>
                <a:lnTo>
                  <a:pt x="703782" y="527837"/>
                </a:lnTo>
                <a:lnTo>
                  <a:pt x="879728" y="527837"/>
                </a:lnTo>
                <a:lnTo>
                  <a:pt x="439864" y="1055673"/>
                </a:lnTo>
                <a:lnTo>
                  <a:pt x="0" y="527837"/>
                </a:lnTo>
                <a:lnTo>
                  <a:pt x="175946" y="527837"/>
                </a:lnTo>
                <a:lnTo>
                  <a:pt x="175946" y="1"/>
                </a:lnTo>
                <a:lnTo>
                  <a:pt x="703782" y="1"/>
                </a:lnTo>
                <a:close/>
              </a:path>
            </a:pathLst>
          </a:custGeom>
          <a:solidFill>
            <a:schemeClr val="tx1"/>
          </a:solidFill>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txBody>
          <a:bodyPr spcFirstLastPara="0" vert="horz" wrap="square" lIns="211135" tIns="0" rIns="211135" bIns="263918"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endParaRPr kumimoji="1" lang="ja-JP" altLang="en-US" sz="2400" b="0" i="0" u="none" strike="noStrike" kern="1200" cap="none" spc="0" normalizeH="0" baseline="0" noProof="0" dirty="0">
              <a:ln>
                <a:noFill/>
              </a:ln>
              <a:solidFill>
                <a:sysClr val="windowText" lastClr="000000">
                  <a:hueOff val="0"/>
                  <a:satOff val="0"/>
                  <a:lumOff val="0"/>
                  <a:alphaOff val="0"/>
                </a:sysClr>
              </a:solidFill>
              <a:effectLst/>
              <a:uLnTx/>
              <a:uFillTx/>
              <a:latin typeface="游ゴシック" panose="020B0400000000000000" pitchFamily="50" charset="-128"/>
              <a:ea typeface="游ゴシック" panose="020B0400000000000000" pitchFamily="50" charset="-128"/>
              <a:cs typeface="+mn-cs"/>
            </a:endParaRPr>
          </a:p>
        </p:txBody>
      </p:sp>
      <p:sp>
        <p:nvSpPr>
          <p:cNvPr id="11" name="フリーフォーム: 図形 10">
            <a:extLst>
              <a:ext uri="{FF2B5EF4-FFF2-40B4-BE49-F238E27FC236}">
                <a16:creationId xmlns:a16="http://schemas.microsoft.com/office/drawing/2014/main" id="{FA27CF93-CC3D-C78B-9077-3AA854ED48C5}"/>
              </a:ext>
            </a:extLst>
          </p:cNvPr>
          <p:cNvSpPr/>
          <p:nvPr/>
        </p:nvSpPr>
        <p:spPr>
          <a:xfrm>
            <a:off x="1014897" y="5103585"/>
            <a:ext cx="9304041" cy="1138096"/>
          </a:xfrm>
          <a:custGeom>
            <a:avLst/>
            <a:gdLst>
              <a:gd name="connsiteX0" fmla="*/ 0 w 10080397"/>
              <a:gd name="connsiteY0" fmla="*/ 127436 h 1274363"/>
              <a:gd name="connsiteX1" fmla="*/ 127436 w 10080397"/>
              <a:gd name="connsiteY1" fmla="*/ 0 h 1274363"/>
              <a:gd name="connsiteX2" fmla="*/ 9952961 w 10080397"/>
              <a:gd name="connsiteY2" fmla="*/ 0 h 1274363"/>
              <a:gd name="connsiteX3" fmla="*/ 10080397 w 10080397"/>
              <a:gd name="connsiteY3" fmla="*/ 127436 h 1274363"/>
              <a:gd name="connsiteX4" fmla="*/ 10080397 w 10080397"/>
              <a:gd name="connsiteY4" fmla="*/ 1146927 h 1274363"/>
              <a:gd name="connsiteX5" fmla="*/ 9952961 w 10080397"/>
              <a:gd name="connsiteY5" fmla="*/ 1274363 h 1274363"/>
              <a:gd name="connsiteX6" fmla="*/ 127436 w 10080397"/>
              <a:gd name="connsiteY6" fmla="*/ 1274363 h 1274363"/>
              <a:gd name="connsiteX7" fmla="*/ 0 w 10080397"/>
              <a:gd name="connsiteY7" fmla="*/ 1146927 h 1274363"/>
              <a:gd name="connsiteX8" fmla="*/ 0 w 10080397"/>
              <a:gd name="connsiteY8" fmla="*/ 127436 h 1274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80397" h="1274363">
                <a:moveTo>
                  <a:pt x="0" y="127436"/>
                </a:moveTo>
                <a:cubicBezTo>
                  <a:pt x="0" y="57055"/>
                  <a:pt x="57055" y="0"/>
                  <a:pt x="127436" y="0"/>
                </a:cubicBezTo>
                <a:lnTo>
                  <a:pt x="9952961" y="0"/>
                </a:lnTo>
                <a:cubicBezTo>
                  <a:pt x="10023342" y="0"/>
                  <a:pt x="10080397" y="57055"/>
                  <a:pt x="10080397" y="127436"/>
                </a:cubicBezTo>
                <a:lnTo>
                  <a:pt x="10080397" y="1146927"/>
                </a:lnTo>
                <a:cubicBezTo>
                  <a:pt x="10080397" y="1217308"/>
                  <a:pt x="10023342" y="1274363"/>
                  <a:pt x="9952961" y="1274363"/>
                </a:cubicBezTo>
                <a:lnTo>
                  <a:pt x="127436" y="1274363"/>
                </a:lnTo>
                <a:cubicBezTo>
                  <a:pt x="57055" y="1274363"/>
                  <a:pt x="0" y="1217308"/>
                  <a:pt x="0" y="1146927"/>
                </a:cubicBezTo>
                <a:lnTo>
                  <a:pt x="0" y="127436"/>
                </a:lnTo>
                <a:close/>
              </a:path>
            </a:pathLst>
          </a:custGeom>
          <a:ln w="57150">
            <a:solidFill>
              <a:schemeClr val="tx1"/>
            </a:solidFill>
          </a:ln>
        </p:spPr>
        <p:style>
          <a:lnRef idx="2">
            <a:schemeClr val="accent4"/>
          </a:lnRef>
          <a:fillRef idx="1">
            <a:schemeClr val="lt1"/>
          </a:fillRef>
          <a:effectRef idx="0">
            <a:schemeClr val="accent4"/>
          </a:effectRef>
          <a:fontRef idx="minor">
            <a:schemeClr val="dk1"/>
          </a:fontRef>
        </p:style>
        <p:txBody>
          <a:bodyPr spcFirstLastPara="0" vert="horz" wrap="square" lIns="128765" tIns="128765" rIns="128765" bIns="128765"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選んだカードと選んだ理由をグループの人に</a:t>
            </a:r>
            <a:r>
              <a:rPr lang="ja-JP" altLang="en-US" sz="2800" dirty="0">
                <a:solidFill>
                  <a:prstClr val="black"/>
                </a:solidFill>
                <a:latin typeface="游ゴシック" panose="020B0400000000000000" pitchFamily="50" charset="-128"/>
                <a:ea typeface="游ゴシック" panose="020B0400000000000000" pitchFamily="50" charset="-128"/>
              </a:rPr>
              <a:t>共有</a:t>
            </a:r>
            <a:r>
              <a:rPr kumimoji="1" lang="ja-JP" altLang="en-US" sz="2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する</a:t>
            </a:r>
            <a:endParaRPr kumimoji="1" lang="en-US" altLang="ja-JP" sz="2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076932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45CA8-E607-5E6F-761E-C8329D6114DD}"/>
            </a:ext>
          </a:extLst>
        </p:cNvPr>
        <p:cNvGrpSpPr/>
        <p:nvPr/>
      </p:nvGrpSpPr>
      <p:grpSpPr>
        <a:xfrm>
          <a:off x="0" y="0"/>
          <a:ext cx="0" cy="0"/>
          <a:chOff x="0" y="0"/>
          <a:chExt cx="0" cy="0"/>
        </a:xfrm>
      </p:grpSpPr>
      <p:sp>
        <p:nvSpPr>
          <p:cNvPr id="7" name="正方形/長方形 6">
            <a:extLst>
              <a:ext uri="{FF2B5EF4-FFF2-40B4-BE49-F238E27FC236}">
                <a16:creationId xmlns:a16="http://schemas.microsoft.com/office/drawing/2014/main" id="{4F39C267-32A8-89F2-98AF-202A355B66B8}"/>
              </a:ext>
            </a:extLst>
          </p:cNvPr>
          <p:cNvSpPr/>
          <p:nvPr/>
        </p:nvSpPr>
        <p:spPr>
          <a:xfrm>
            <a:off x="0" y="541867"/>
            <a:ext cx="12192000" cy="1444977"/>
          </a:xfrm>
          <a:prstGeom prst="rect">
            <a:avLst/>
          </a:prstGeom>
          <a:solidFill>
            <a:srgbClr val="FFFF99">
              <a:alpha val="69804"/>
            </a:srgb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19D489E5-7FAD-F7E1-611E-1EDCDAE1E81C}"/>
              </a:ext>
            </a:extLst>
          </p:cNvPr>
          <p:cNvSpPr txBox="1"/>
          <p:nvPr/>
        </p:nvSpPr>
        <p:spPr>
          <a:xfrm>
            <a:off x="223189" y="2042184"/>
            <a:ext cx="11590638" cy="18466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＜ルール＞</a:t>
            </a:r>
            <a:endParaRPr kumimoji="1" lang="en-US" altLang="ja-JP"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200" b="1" dirty="0">
                <a:solidFill>
                  <a:prstClr val="black"/>
                </a:solidFill>
                <a:latin typeface="游ゴシック" panose="020B0400000000000000" pitchFamily="50" charset="-128"/>
                <a:ea typeface="游ゴシック" panose="020B0400000000000000" pitchFamily="50" charset="-128"/>
              </a:rPr>
              <a:t>１．</a:t>
            </a:r>
            <a:r>
              <a:rPr kumimoji="1" lang="ja-JP" altLang="en-US"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カードと選んだ理由を</a:t>
            </a:r>
            <a:r>
              <a:rPr kumimoji="1" lang="ja-JP" altLang="en-US" sz="4000" b="1" i="0" u="none" strike="noStrike" kern="1200" cap="none" spc="0" normalizeH="0" baseline="0" noProof="0" dirty="0">
                <a:ln>
                  <a:noFill/>
                </a:ln>
                <a:solidFill>
                  <a:srgbClr val="FF9933"/>
                </a:solidFill>
                <a:effectLst/>
                <a:uLnTx/>
                <a:uFillTx/>
                <a:latin typeface="游ゴシック" panose="020B0400000000000000" pitchFamily="50" charset="-128"/>
                <a:ea typeface="游ゴシック" panose="020B0400000000000000" pitchFamily="50" charset="-128"/>
              </a:rPr>
              <a:t>１分間</a:t>
            </a:r>
            <a:r>
              <a:rPr kumimoji="1" lang="ja-JP" altLang="en-US"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で相手に伝わるように話す　　　　　　</a:t>
            </a:r>
            <a:endParaRPr kumimoji="1" lang="en-US" altLang="ja-JP"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lvl="0">
              <a:defRPr/>
            </a:pPr>
            <a:endParaRPr lang="en-US" altLang="ja-JP" sz="1400" b="1" dirty="0">
              <a:solidFill>
                <a:prstClr val="black"/>
              </a:solidFill>
              <a:latin typeface="游ゴシック" panose="020B0400000000000000" pitchFamily="50" charset="-128"/>
              <a:ea typeface="游ゴシック" panose="020B0400000000000000" pitchFamily="50" charset="-128"/>
            </a:endParaRPr>
          </a:p>
          <a:p>
            <a:pPr lvl="0">
              <a:defRPr/>
            </a:pPr>
            <a:r>
              <a:rPr lang="ja-JP" altLang="en-US" sz="2800" b="1" dirty="0">
                <a:solidFill>
                  <a:prstClr val="black"/>
                </a:solidFill>
                <a:latin typeface="游ゴシック" panose="020B0400000000000000" pitchFamily="50" charset="-128"/>
                <a:ea typeface="游ゴシック" panose="020B0400000000000000" pitchFamily="50" charset="-128"/>
              </a:rPr>
              <a:t>＊表情、身振り・手振り、具体的エピソードを入れて伝えましょう</a:t>
            </a:r>
            <a:endParaRPr kumimoji="1" lang="en-US" altLang="ja-JP"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6" name="タイトル 1">
            <a:extLst>
              <a:ext uri="{FF2B5EF4-FFF2-40B4-BE49-F238E27FC236}">
                <a16:creationId xmlns:a16="http://schemas.microsoft.com/office/drawing/2014/main" id="{2B744ED9-2A7E-5B19-4FBB-1554FCCF0F26}"/>
              </a:ext>
            </a:extLst>
          </p:cNvPr>
          <p:cNvSpPr txBox="1">
            <a:spLocks/>
          </p:cNvSpPr>
          <p:nvPr/>
        </p:nvSpPr>
        <p:spPr bwMode="black">
          <a:xfrm>
            <a:off x="0" y="541867"/>
            <a:ext cx="12192000" cy="144497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2800" kern="1200" cap="all" spc="200" baseline="0">
                <a:solidFill>
                  <a:srgbClr val="26262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ja-JP" altLang="en-US" sz="8800" b="1" dirty="0">
                <a:ln w="22225">
                  <a:noFill/>
                  <a:miter lim="800000"/>
                </a:ln>
                <a:solidFill>
                  <a:sysClr val="windowText" lastClr="000000"/>
                </a:solidFill>
                <a:latin typeface="游ゴシック" panose="020B0400000000000000" pitchFamily="50" charset="-128"/>
                <a:ea typeface="游ゴシック" panose="020B0400000000000000" pitchFamily="50" charset="-128"/>
              </a:rPr>
              <a:t>共有</a:t>
            </a:r>
            <a:r>
              <a:rPr kumimoji="1" lang="ja-JP" altLang="en-US" sz="8800" b="1" i="0" u="none" strike="noStrike" kern="1200" cap="all" spc="200" normalizeH="0" baseline="0" noProof="0" dirty="0">
                <a:ln w="22225">
                  <a:noFill/>
                  <a:miter lim="800000"/>
                </a:ln>
                <a:solidFill>
                  <a:sysClr val="windowText" lastClr="000000"/>
                </a:solidFill>
                <a:effectLst/>
                <a:uLnTx/>
                <a:uFillTx/>
                <a:latin typeface="游ゴシック" panose="020B0400000000000000" pitchFamily="50" charset="-128"/>
                <a:ea typeface="游ゴシック" panose="020B0400000000000000" pitchFamily="50" charset="-128"/>
              </a:rPr>
              <a:t>タイム</a:t>
            </a:r>
            <a:endParaRPr kumimoji="1" lang="en-US" altLang="ja-JP" sz="8800" b="1" i="0" u="none" strike="noStrike" kern="1200" cap="all" spc="200" normalizeH="0" baseline="0" noProof="0" dirty="0">
              <a:ln w="22225">
                <a:noFill/>
                <a:miter lim="800000"/>
              </a:ln>
              <a:solidFill>
                <a:sysClr val="windowText" lastClr="000000"/>
              </a:solidFill>
              <a:effectLst/>
              <a:uLnTx/>
              <a:uFillTx/>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BF5A2879-14A4-3C2A-4B62-192BD5A6F90F}"/>
              </a:ext>
            </a:extLst>
          </p:cNvPr>
          <p:cNvSpPr txBox="1"/>
          <p:nvPr/>
        </p:nvSpPr>
        <p:spPr>
          <a:xfrm>
            <a:off x="223189" y="3987049"/>
            <a:ext cx="10792178"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２．聴く人は “</a:t>
            </a:r>
            <a:r>
              <a:rPr kumimoji="1" lang="ja-JP" altLang="en-US" sz="4800" b="1" i="0" u="none" strike="noStrike" kern="1200" cap="none" spc="0" normalizeH="0" baseline="0" noProof="0" dirty="0">
                <a:ln>
                  <a:noFill/>
                </a:ln>
                <a:solidFill>
                  <a:srgbClr val="FF9933"/>
                </a:solidFill>
                <a:effectLst/>
                <a:uLnTx/>
                <a:uFillTx/>
                <a:latin typeface="游ゴシック" panose="020B0400000000000000" pitchFamily="50" charset="-128"/>
                <a:ea typeface="游ゴシック" panose="020B0400000000000000" pitchFamily="50" charset="-128"/>
              </a:rPr>
              <a:t>傾聴</a:t>
            </a:r>
            <a:r>
              <a:rPr kumimoji="1" lang="ja-JP" altLang="en-US"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を意識して話を聴く　</a:t>
            </a:r>
            <a:endParaRPr kumimoji="1" lang="en-US" altLang="ja-JP"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55592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AD625-B6C0-1E56-0743-214215EC58C7}"/>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BD6FA87-BF5A-5DB2-66D4-8564E815D2EF}"/>
              </a:ext>
            </a:extLst>
          </p:cNvPr>
          <p:cNvSpPr txBox="1"/>
          <p:nvPr/>
        </p:nvSpPr>
        <p:spPr>
          <a:xfrm>
            <a:off x="349409" y="562763"/>
            <a:ext cx="10284311"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4000" b="1" dirty="0">
                <a:solidFill>
                  <a:prstClr val="black"/>
                </a:solidFill>
                <a:latin typeface="游ゴシック" panose="020B0400000000000000" pitchFamily="50" charset="-128"/>
                <a:ea typeface="游ゴシック" panose="020B0400000000000000" pitchFamily="50" charset="-128"/>
              </a:rPr>
              <a:t>傾聴：</a:t>
            </a: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相手の話を、相手の立場に立って、</a:t>
            </a:r>
            <a:endParaRPr kumimoji="1" lang="en-US" altLang="ja-JP"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4000" b="1" dirty="0">
                <a:solidFill>
                  <a:prstClr val="black"/>
                </a:solidFill>
                <a:latin typeface="游ゴシック" panose="020B0400000000000000" pitchFamily="50" charset="-128"/>
                <a:ea typeface="游ゴシック" panose="020B0400000000000000" pitchFamily="50" charset="-128"/>
              </a:rPr>
              <a:t>　　　</a:t>
            </a: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相手の気持ちに共感しながら、</a:t>
            </a:r>
            <a:endParaRPr kumimoji="1" lang="en-US" altLang="ja-JP"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4000" b="1" dirty="0">
                <a:solidFill>
                  <a:prstClr val="black"/>
                </a:solidFill>
                <a:latin typeface="游ゴシック" panose="020B0400000000000000" pitchFamily="50" charset="-128"/>
                <a:ea typeface="游ゴシック" panose="020B0400000000000000" pitchFamily="50" charset="-128"/>
              </a:rPr>
              <a:t>　　　</a:t>
            </a: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理解しようとすること。</a:t>
            </a:r>
          </a:p>
        </p:txBody>
      </p:sp>
      <p:sp>
        <p:nvSpPr>
          <p:cNvPr id="13" name="テキスト ボックス 12">
            <a:extLst>
              <a:ext uri="{FF2B5EF4-FFF2-40B4-BE49-F238E27FC236}">
                <a16:creationId xmlns:a16="http://schemas.microsoft.com/office/drawing/2014/main" id="{12469FF1-18E7-47F6-3E68-343C25F9CF1A}"/>
              </a:ext>
            </a:extLst>
          </p:cNvPr>
          <p:cNvSpPr txBox="1"/>
          <p:nvPr/>
        </p:nvSpPr>
        <p:spPr>
          <a:xfrm>
            <a:off x="349409" y="3233925"/>
            <a:ext cx="313149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rPr>
              <a:t>＜ポイント＞</a:t>
            </a:r>
            <a:endParaRPr kumimoji="1" lang="en-US" altLang="ja-JP" sz="3200" b="1"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91C18776-C747-5F65-DF49-59D0EBED44C9}"/>
              </a:ext>
            </a:extLst>
          </p:cNvPr>
          <p:cNvSpPr txBox="1"/>
          <p:nvPr/>
        </p:nvSpPr>
        <p:spPr>
          <a:xfrm>
            <a:off x="449413" y="3903747"/>
            <a:ext cx="10671194"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・ありのまま目の前の相手を認める　“まるごと”</a:t>
            </a:r>
            <a:endParaRPr kumimoji="1" lang="en-US" altLang="ja-JP"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・相手の立場になって理解しようとする　“共感的態度”</a:t>
            </a:r>
            <a:endParaRPr kumimoji="1" lang="en-US" altLang="ja-JP"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・相手が話したくなるような雰囲気を作る　“最小限の励まし”</a:t>
            </a:r>
            <a:endParaRPr kumimoji="1" lang="en-US" altLang="ja-JP"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pic>
        <p:nvPicPr>
          <p:cNvPr id="4" name="図 3">
            <a:extLst>
              <a:ext uri="{FF2B5EF4-FFF2-40B4-BE49-F238E27FC236}">
                <a16:creationId xmlns:a16="http://schemas.microsoft.com/office/drawing/2014/main" id="{D3B49556-BD2E-0601-3851-DEB2D19184E5}"/>
              </a:ext>
            </a:extLst>
          </p:cNvPr>
          <p:cNvPicPr>
            <a:picLocks noChangeAspect="1"/>
          </p:cNvPicPr>
          <p:nvPr/>
        </p:nvPicPr>
        <p:blipFill>
          <a:blip r:embed="rId3"/>
          <a:srcRect l="10936" t="28477" r="19151" b="49096"/>
          <a:stretch/>
        </p:blipFill>
        <p:spPr>
          <a:xfrm>
            <a:off x="10555724" y="204633"/>
            <a:ext cx="1364861" cy="1186291"/>
          </a:xfrm>
          <a:prstGeom prst="rect">
            <a:avLst/>
          </a:prstGeom>
        </p:spPr>
      </p:pic>
      <p:sp>
        <p:nvSpPr>
          <p:cNvPr id="5" name="吹き出し: 角を丸めた四角形 4">
            <a:extLst>
              <a:ext uri="{FF2B5EF4-FFF2-40B4-BE49-F238E27FC236}">
                <a16:creationId xmlns:a16="http://schemas.microsoft.com/office/drawing/2014/main" id="{2FD5EE92-D03D-6A76-7DE6-A94A9E87C033}"/>
              </a:ext>
            </a:extLst>
          </p:cNvPr>
          <p:cNvSpPr/>
          <p:nvPr/>
        </p:nvSpPr>
        <p:spPr>
          <a:xfrm>
            <a:off x="9007773" y="3322985"/>
            <a:ext cx="1952978" cy="1699689"/>
          </a:xfrm>
          <a:prstGeom prst="wedgeRoundRectCallout">
            <a:avLst>
              <a:gd name="adj1" fmla="val -42524"/>
              <a:gd name="adj2" fmla="val 61177"/>
              <a:gd name="adj3" fmla="val 16667"/>
            </a:avLst>
          </a:prstGeom>
          <a:solidFill>
            <a:schemeClr val="bg1"/>
          </a:solidFill>
          <a:ln w="57150">
            <a:solidFill>
              <a:srgbClr val="FF99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ysClr val="windowText" lastClr="000000"/>
                </a:solidFill>
                <a:latin typeface="游ゴシック" panose="020B0400000000000000" pitchFamily="50" charset="-128"/>
                <a:ea typeface="游ゴシック" panose="020B0400000000000000" pitchFamily="50" charset="-128"/>
              </a:rPr>
              <a:t>姿勢</a:t>
            </a:r>
            <a:endParaRPr kumimoji="1" lang="en-US" altLang="ja-JP" sz="2400" dirty="0">
              <a:solidFill>
                <a:sysClr val="windowText" lastClr="000000"/>
              </a:solidFill>
              <a:latin typeface="游ゴシック" panose="020B0400000000000000" pitchFamily="50" charset="-128"/>
              <a:ea typeface="游ゴシック" panose="020B0400000000000000" pitchFamily="50" charset="-128"/>
            </a:endParaRPr>
          </a:p>
          <a:p>
            <a:pPr algn="ctr"/>
            <a:r>
              <a:rPr kumimoji="1" lang="ja-JP" altLang="en-US" sz="2400" dirty="0">
                <a:solidFill>
                  <a:sysClr val="windowText" lastClr="000000"/>
                </a:solidFill>
                <a:latin typeface="游ゴシック" panose="020B0400000000000000" pitchFamily="50" charset="-128"/>
                <a:ea typeface="游ゴシック" panose="020B0400000000000000" pitchFamily="50" charset="-128"/>
              </a:rPr>
              <a:t>相づち</a:t>
            </a:r>
            <a:endParaRPr kumimoji="1" lang="en-US" altLang="ja-JP" sz="2400" dirty="0">
              <a:solidFill>
                <a:sysClr val="windowText" lastClr="000000"/>
              </a:solidFill>
              <a:latin typeface="游ゴシック" panose="020B0400000000000000" pitchFamily="50" charset="-128"/>
              <a:ea typeface="游ゴシック" panose="020B0400000000000000" pitchFamily="50" charset="-128"/>
            </a:endParaRPr>
          </a:p>
          <a:p>
            <a:pPr algn="ctr"/>
            <a:r>
              <a:rPr lang="ja-JP" altLang="en-US" sz="2400" dirty="0">
                <a:solidFill>
                  <a:sysClr val="windowText" lastClr="000000"/>
                </a:solidFill>
                <a:latin typeface="游ゴシック" panose="020B0400000000000000" pitchFamily="50" charset="-128"/>
                <a:ea typeface="游ゴシック" panose="020B0400000000000000" pitchFamily="50" charset="-128"/>
              </a:rPr>
              <a:t>視線</a:t>
            </a:r>
            <a:endParaRPr lang="en-US" altLang="ja-JP" sz="2400" dirty="0">
              <a:solidFill>
                <a:sysClr val="windowText" lastClr="000000"/>
              </a:solidFill>
              <a:latin typeface="游ゴシック" panose="020B0400000000000000" pitchFamily="50" charset="-128"/>
              <a:ea typeface="游ゴシック" panose="020B0400000000000000" pitchFamily="50" charset="-128"/>
            </a:endParaRPr>
          </a:p>
          <a:p>
            <a:pPr algn="ctr"/>
            <a:r>
              <a:rPr kumimoji="1" lang="ja-JP" altLang="en-US" sz="2400" dirty="0">
                <a:solidFill>
                  <a:sysClr val="windowText" lastClr="000000"/>
                </a:solidFill>
                <a:latin typeface="游ゴシック" panose="020B0400000000000000" pitchFamily="50" charset="-128"/>
                <a:ea typeface="游ゴシック" panose="020B0400000000000000" pitchFamily="50" charset="-128"/>
              </a:rPr>
              <a:t>表情</a:t>
            </a:r>
          </a:p>
        </p:txBody>
      </p:sp>
    </p:spTree>
    <p:extLst>
      <p:ext uri="{BB962C8B-B14F-4D97-AF65-F5344CB8AC3E}">
        <p14:creationId xmlns:p14="http://schemas.microsoft.com/office/powerpoint/2010/main" val="245185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10FA1-C08F-2CBB-C486-BB9B99D02D78}"/>
            </a:ext>
          </a:extLst>
        </p:cNvPr>
        <p:cNvGrpSpPr/>
        <p:nvPr/>
      </p:nvGrpSpPr>
      <p:grpSpPr>
        <a:xfrm>
          <a:off x="0" y="0"/>
          <a:ext cx="0" cy="0"/>
          <a:chOff x="0" y="0"/>
          <a:chExt cx="0" cy="0"/>
        </a:xfrm>
      </p:grpSpPr>
      <p:sp>
        <p:nvSpPr>
          <p:cNvPr id="7" name="正方形/長方形 6">
            <a:extLst>
              <a:ext uri="{FF2B5EF4-FFF2-40B4-BE49-F238E27FC236}">
                <a16:creationId xmlns:a16="http://schemas.microsoft.com/office/drawing/2014/main" id="{147EAE7E-8170-95E7-29EB-AFDDEC768675}"/>
              </a:ext>
            </a:extLst>
          </p:cNvPr>
          <p:cNvSpPr/>
          <p:nvPr/>
        </p:nvSpPr>
        <p:spPr>
          <a:xfrm>
            <a:off x="0" y="541867"/>
            <a:ext cx="12192000" cy="1444977"/>
          </a:xfrm>
          <a:prstGeom prst="rect">
            <a:avLst/>
          </a:prstGeom>
          <a:solidFill>
            <a:srgbClr val="FFFF99">
              <a:alpha val="69804"/>
            </a:srgb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FF2A27DF-D48A-A493-322D-BBDA94C3A067}"/>
              </a:ext>
            </a:extLst>
          </p:cNvPr>
          <p:cNvSpPr txBox="1"/>
          <p:nvPr/>
        </p:nvSpPr>
        <p:spPr>
          <a:xfrm>
            <a:off x="223189" y="2042184"/>
            <a:ext cx="11590638" cy="18466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＜ルール＞</a:t>
            </a:r>
            <a:endParaRPr kumimoji="1" lang="en-US" altLang="ja-JP"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200" b="1" dirty="0">
                <a:solidFill>
                  <a:prstClr val="black"/>
                </a:solidFill>
                <a:latin typeface="游ゴシック" panose="020B0400000000000000" pitchFamily="50" charset="-128"/>
                <a:ea typeface="游ゴシック" panose="020B0400000000000000" pitchFamily="50" charset="-128"/>
              </a:rPr>
              <a:t>１．</a:t>
            </a:r>
            <a:r>
              <a:rPr kumimoji="1" lang="ja-JP" altLang="en-US"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カードと選んだ理由を</a:t>
            </a:r>
            <a:r>
              <a:rPr kumimoji="1" lang="ja-JP" altLang="en-US" sz="4000" b="1" i="0" u="none" strike="noStrike" kern="1200" cap="none" spc="0" normalizeH="0" baseline="0" noProof="0" dirty="0">
                <a:ln>
                  <a:noFill/>
                </a:ln>
                <a:solidFill>
                  <a:srgbClr val="FF9933"/>
                </a:solidFill>
                <a:effectLst/>
                <a:uLnTx/>
                <a:uFillTx/>
                <a:latin typeface="游ゴシック" panose="020B0400000000000000" pitchFamily="50" charset="-128"/>
                <a:ea typeface="游ゴシック" panose="020B0400000000000000" pitchFamily="50" charset="-128"/>
              </a:rPr>
              <a:t>１分間</a:t>
            </a:r>
            <a:r>
              <a:rPr kumimoji="1" lang="ja-JP" altLang="en-US"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で相手に伝わるように話す　　　　　　</a:t>
            </a:r>
            <a:endParaRPr kumimoji="1" lang="en-US" altLang="ja-JP"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lvl="0">
              <a:defRPr/>
            </a:pPr>
            <a:endParaRPr lang="en-US" altLang="ja-JP" sz="1400" b="1" dirty="0">
              <a:solidFill>
                <a:prstClr val="black"/>
              </a:solidFill>
              <a:latin typeface="游ゴシック" panose="020B0400000000000000" pitchFamily="50" charset="-128"/>
              <a:ea typeface="游ゴシック" panose="020B0400000000000000" pitchFamily="50" charset="-128"/>
            </a:endParaRPr>
          </a:p>
          <a:p>
            <a:pPr lvl="0">
              <a:defRPr/>
            </a:pPr>
            <a:r>
              <a:rPr lang="ja-JP" altLang="en-US" sz="2800" b="1" dirty="0">
                <a:solidFill>
                  <a:prstClr val="black"/>
                </a:solidFill>
                <a:latin typeface="游ゴシック" panose="020B0400000000000000" pitchFamily="50" charset="-128"/>
                <a:ea typeface="游ゴシック" panose="020B0400000000000000" pitchFamily="50" charset="-128"/>
              </a:rPr>
              <a:t>＊表情、身振り・手振り、具体的エピソードを入れて伝えましょう</a:t>
            </a:r>
            <a:endParaRPr kumimoji="1" lang="en-US" altLang="ja-JP"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6" name="タイトル 1">
            <a:extLst>
              <a:ext uri="{FF2B5EF4-FFF2-40B4-BE49-F238E27FC236}">
                <a16:creationId xmlns:a16="http://schemas.microsoft.com/office/drawing/2014/main" id="{9F321506-9807-7FD5-E5A9-4DE52EB55805}"/>
              </a:ext>
            </a:extLst>
          </p:cNvPr>
          <p:cNvSpPr txBox="1">
            <a:spLocks/>
          </p:cNvSpPr>
          <p:nvPr/>
        </p:nvSpPr>
        <p:spPr bwMode="black">
          <a:xfrm>
            <a:off x="0" y="541867"/>
            <a:ext cx="12192000" cy="144497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2800" kern="1200" cap="all" spc="200" baseline="0">
                <a:solidFill>
                  <a:srgbClr val="26262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ja-JP" altLang="en-US" sz="8800" b="1" dirty="0">
                <a:ln w="22225">
                  <a:noFill/>
                  <a:miter lim="800000"/>
                </a:ln>
                <a:solidFill>
                  <a:sysClr val="windowText" lastClr="000000"/>
                </a:solidFill>
                <a:latin typeface="游ゴシック" panose="020B0400000000000000" pitchFamily="50" charset="-128"/>
                <a:ea typeface="游ゴシック" panose="020B0400000000000000" pitchFamily="50" charset="-128"/>
              </a:rPr>
              <a:t>共有</a:t>
            </a:r>
            <a:r>
              <a:rPr kumimoji="1" lang="ja-JP" altLang="en-US" sz="8800" b="1" i="0" u="none" strike="noStrike" kern="1200" cap="all" spc="200" normalizeH="0" baseline="0" noProof="0" dirty="0">
                <a:ln w="22225">
                  <a:noFill/>
                  <a:miter lim="800000"/>
                </a:ln>
                <a:solidFill>
                  <a:sysClr val="windowText" lastClr="000000"/>
                </a:solidFill>
                <a:effectLst/>
                <a:uLnTx/>
                <a:uFillTx/>
                <a:latin typeface="游ゴシック" panose="020B0400000000000000" pitchFamily="50" charset="-128"/>
                <a:ea typeface="游ゴシック" panose="020B0400000000000000" pitchFamily="50" charset="-128"/>
              </a:rPr>
              <a:t>タイム</a:t>
            </a:r>
            <a:endParaRPr kumimoji="1" lang="en-US" altLang="ja-JP" sz="8800" b="1" i="0" u="none" strike="noStrike" kern="1200" cap="all" spc="200" normalizeH="0" baseline="0" noProof="0" dirty="0">
              <a:ln w="22225">
                <a:noFill/>
                <a:miter lim="800000"/>
              </a:ln>
              <a:solidFill>
                <a:sysClr val="windowText" lastClr="000000"/>
              </a:solidFill>
              <a:effectLst/>
              <a:uLnTx/>
              <a:uFillTx/>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42BAEE76-6853-AC8D-1C94-6700E59C2000}"/>
              </a:ext>
            </a:extLst>
          </p:cNvPr>
          <p:cNvSpPr txBox="1"/>
          <p:nvPr/>
        </p:nvSpPr>
        <p:spPr>
          <a:xfrm>
            <a:off x="223189" y="3987049"/>
            <a:ext cx="10792178"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２．聴く人は “</a:t>
            </a:r>
            <a:r>
              <a:rPr kumimoji="1" lang="ja-JP" altLang="en-US" sz="4800" b="1" i="0" u="none" strike="noStrike" kern="1200" cap="none" spc="0" normalizeH="0" baseline="0" noProof="0" dirty="0">
                <a:ln>
                  <a:noFill/>
                </a:ln>
                <a:solidFill>
                  <a:srgbClr val="FF9933"/>
                </a:solidFill>
                <a:effectLst/>
                <a:uLnTx/>
                <a:uFillTx/>
                <a:latin typeface="游ゴシック" panose="020B0400000000000000" pitchFamily="50" charset="-128"/>
                <a:ea typeface="游ゴシック" panose="020B0400000000000000" pitchFamily="50" charset="-128"/>
              </a:rPr>
              <a:t>傾聴</a:t>
            </a:r>
            <a:r>
              <a:rPr kumimoji="1" lang="ja-JP" altLang="en-US"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を意識して話を聴く　</a:t>
            </a:r>
            <a:endParaRPr kumimoji="1" lang="en-US" altLang="ja-JP"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2" name="テキスト ボックス 1">
            <a:extLst>
              <a:ext uri="{FF2B5EF4-FFF2-40B4-BE49-F238E27FC236}">
                <a16:creationId xmlns:a16="http://schemas.microsoft.com/office/drawing/2014/main" id="{48F9EC4A-CE0A-820B-421E-44FC13263240}"/>
              </a:ext>
            </a:extLst>
          </p:cNvPr>
          <p:cNvSpPr txBox="1"/>
          <p:nvPr/>
        </p:nvSpPr>
        <p:spPr>
          <a:xfrm>
            <a:off x="223189" y="4935537"/>
            <a:ext cx="1079217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200" b="1" dirty="0">
                <a:solidFill>
                  <a:prstClr val="black"/>
                </a:solidFill>
                <a:latin typeface="游ゴシック" panose="020B0400000000000000" pitchFamily="50" charset="-128"/>
                <a:ea typeface="游ゴシック" panose="020B0400000000000000" pitchFamily="50" charset="-128"/>
              </a:rPr>
              <a:t>３．話し終わったらみんなで</a:t>
            </a:r>
            <a:r>
              <a:rPr lang="ja-JP" altLang="en-US" sz="4000" b="1" dirty="0">
                <a:solidFill>
                  <a:srgbClr val="FF9933"/>
                </a:solidFill>
                <a:latin typeface="游ゴシック" panose="020B0400000000000000" pitchFamily="50" charset="-128"/>
                <a:ea typeface="游ゴシック" panose="020B0400000000000000" pitchFamily="50" charset="-128"/>
              </a:rPr>
              <a:t>拍手</a:t>
            </a:r>
            <a:r>
              <a:rPr lang="ja-JP" altLang="en-US" sz="3200" b="1" dirty="0">
                <a:solidFill>
                  <a:prstClr val="black"/>
                </a:solidFill>
                <a:latin typeface="游ゴシック" panose="020B0400000000000000" pitchFamily="50" charset="-128"/>
                <a:ea typeface="游ゴシック" panose="020B0400000000000000" pitchFamily="50" charset="-128"/>
              </a:rPr>
              <a:t>をする</a:t>
            </a:r>
            <a:r>
              <a:rPr kumimoji="1" lang="ja-JP" altLang="en-US"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endParaRPr kumimoji="1" lang="en-US" altLang="ja-JP"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3" name="テキスト ボックス 2">
            <a:extLst>
              <a:ext uri="{FF2B5EF4-FFF2-40B4-BE49-F238E27FC236}">
                <a16:creationId xmlns:a16="http://schemas.microsoft.com/office/drawing/2014/main" id="{6663A71B-A306-DCD1-6CD0-9673986B3D97}"/>
              </a:ext>
            </a:extLst>
          </p:cNvPr>
          <p:cNvSpPr txBox="1"/>
          <p:nvPr/>
        </p:nvSpPr>
        <p:spPr>
          <a:xfrm>
            <a:off x="223189" y="5760914"/>
            <a:ext cx="1079217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200" b="1" dirty="0">
                <a:solidFill>
                  <a:prstClr val="black"/>
                </a:solidFill>
                <a:latin typeface="游ゴシック" panose="020B0400000000000000" pitchFamily="50" charset="-128"/>
                <a:ea typeface="游ゴシック" panose="020B0400000000000000" pitchFamily="50" charset="-128"/>
              </a:rPr>
              <a:t>４．</a:t>
            </a:r>
            <a:r>
              <a:rPr lang="en-US" altLang="ja-JP" sz="3200" b="1" dirty="0">
                <a:solidFill>
                  <a:prstClr val="black"/>
                </a:solidFill>
                <a:latin typeface="游ゴシック" panose="020B0400000000000000" pitchFamily="50" charset="-128"/>
                <a:ea typeface="游ゴシック" panose="020B0400000000000000" pitchFamily="50" charset="-128"/>
              </a:rPr>
              <a:t>1</a:t>
            </a:r>
            <a:r>
              <a:rPr lang="ja-JP" altLang="en-US" sz="3200" b="1" dirty="0">
                <a:solidFill>
                  <a:prstClr val="black"/>
                </a:solidFill>
                <a:latin typeface="游ゴシック" panose="020B0400000000000000" pitchFamily="50" charset="-128"/>
                <a:ea typeface="游ゴシック" panose="020B0400000000000000" pitchFamily="50" charset="-128"/>
              </a:rPr>
              <a:t>分間の</a:t>
            </a:r>
            <a:r>
              <a:rPr lang="ja-JP" altLang="en-US" sz="4000" b="1" dirty="0">
                <a:solidFill>
                  <a:srgbClr val="FF9933"/>
                </a:solidFill>
                <a:latin typeface="游ゴシック" panose="020B0400000000000000" pitchFamily="50" charset="-128"/>
                <a:ea typeface="游ゴシック" panose="020B0400000000000000" pitchFamily="50" charset="-128"/>
              </a:rPr>
              <a:t>質疑応答</a:t>
            </a:r>
            <a:r>
              <a:rPr lang="ja-JP" altLang="en-US" sz="3200" b="1" dirty="0">
                <a:solidFill>
                  <a:prstClr val="black"/>
                </a:solidFill>
                <a:latin typeface="游ゴシック" panose="020B0400000000000000" pitchFamily="50" charset="-128"/>
                <a:ea typeface="游ゴシック" panose="020B0400000000000000" pitchFamily="50" charset="-128"/>
              </a:rPr>
              <a:t>をして深める</a:t>
            </a:r>
            <a:r>
              <a:rPr kumimoji="1" lang="ja-JP" altLang="en-US"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endParaRPr kumimoji="1" lang="en-US" altLang="ja-JP"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17080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03DC990E-C030-FE4A-602C-C53A0720B71C}"/>
              </a:ext>
            </a:extLst>
          </p:cNvPr>
          <p:cNvSpPr txBox="1"/>
          <p:nvPr/>
        </p:nvSpPr>
        <p:spPr>
          <a:xfrm>
            <a:off x="1023897" y="4646227"/>
            <a:ext cx="1074113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・相手に“配慮”し、聞かれたくないことは質問しない</a:t>
            </a:r>
            <a:endParaRPr kumimoji="1" lang="en-US" altLang="ja-JP"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・相手に“気づき”がある具体的な質問をする</a:t>
            </a:r>
            <a:endParaRPr kumimoji="1" lang="en-US" altLang="ja-JP"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7E868F79-9903-0F66-8E37-0E25421D1813}"/>
              </a:ext>
            </a:extLst>
          </p:cNvPr>
          <p:cNvSpPr txBox="1"/>
          <p:nvPr/>
        </p:nvSpPr>
        <p:spPr>
          <a:xfrm>
            <a:off x="730501" y="3831281"/>
            <a:ext cx="313149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rPr>
              <a:t>＜ポイント＞</a:t>
            </a:r>
            <a:endParaRPr kumimoji="1" lang="en-US" altLang="ja-JP" sz="3200" b="1"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7CC39346-6432-7E58-1D62-4B7AE5173545}"/>
              </a:ext>
            </a:extLst>
          </p:cNvPr>
          <p:cNvSpPr txBox="1"/>
          <p:nvPr/>
        </p:nvSpPr>
        <p:spPr>
          <a:xfrm>
            <a:off x="1023897" y="1579249"/>
            <a:ext cx="10741139"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相手が自分の考えを詳しく話すきっかけになったり、お互い</a:t>
            </a:r>
            <a:r>
              <a:rPr lang="ja-JP" altLang="en-US" sz="4000" b="1" dirty="0">
                <a:solidFill>
                  <a:prstClr val="black"/>
                </a:solidFill>
                <a:latin typeface="游ゴシック" panose="020B0400000000000000" pitchFamily="50" charset="-128"/>
                <a:ea typeface="游ゴシック" panose="020B0400000000000000" pitchFamily="50" charset="-128"/>
              </a:rPr>
              <a:t>に新しい視点や気づきを得ることにつながったりする質問</a:t>
            </a:r>
            <a:endPar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pic>
        <p:nvPicPr>
          <p:cNvPr id="2" name="図 1">
            <a:extLst>
              <a:ext uri="{FF2B5EF4-FFF2-40B4-BE49-F238E27FC236}">
                <a16:creationId xmlns:a16="http://schemas.microsoft.com/office/drawing/2014/main" id="{17B74C88-CDAE-6E97-5232-3AEA6E38A815}"/>
              </a:ext>
            </a:extLst>
          </p:cNvPr>
          <p:cNvPicPr>
            <a:picLocks noChangeAspect="1"/>
          </p:cNvPicPr>
          <p:nvPr/>
        </p:nvPicPr>
        <p:blipFill>
          <a:blip r:embed="rId3"/>
          <a:srcRect l="10936" t="28477" r="19151" b="49096"/>
          <a:stretch/>
        </p:blipFill>
        <p:spPr>
          <a:xfrm>
            <a:off x="10555724" y="204633"/>
            <a:ext cx="1364861" cy="1186291"/>
          </a:xfrm>
          <a:prstGeom prst="rect">
            <a:avLst/>
          </a:prstGeom>
        </p:spPr>
      </p:pic>
      <p:sp>
        <p:nvSpPr>
          <p:cNvPr id="4" name="吹き出し: 角を丸めた四角形 3">
            <a:extLst>
              <a:ext uri="{FF2B5EF4-FFF2-40B4-BE49-F238E27FC236}">
                <a16:creationId xmlns:a16="http://schemas.microsoft.com/office/drawing/2014/main" id="{75A8A57B-1400-5E23-8CF0-74FD4334B5AE}"/>
              </a:ext>
            </a:extLst>
          </p:cNvPr>
          <p:cNvSpPr/>
          <p:nvPr/>
        </p:nvSpPr>
        <p:spPr>
          <a:xfrm>
            <a:off x="8633537" y="3071887"/>
            <a:ext cx="3131499" cy="1353050"/>
          </a:xfrm>
          <a:prstGeom prst="wedgeRoundRectCallout">
            <a:avLst>
              <a:gd name="adj1" fmla="val -39747"/>
              <a:gd name="adj2" fmla="val -59714"/>
              <a:gd name="adj3" fmla="val 16667"/>
            </a:avLst>
          </a:prstGeom>
          <a:solidFill>
            <a:schemeClr val="bg1"/>
          </a:solidFill>
          <a:ln w="57150">
            <a:solidFill>
              <a:srgbClr val="FF99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ysClr val="windowText" lastClr="000000"/>
                </a:solidFill>
                <a:latin typeface="游ゴシック" panose="020B0400000000000000" pitchFamily="50" charset="-128"/>
                <a:ea typeface="游ゴシック" panose="020B0400000000000000" pitchFamily="50" charset="-128"/>
              </a:rPr>
              <a:t>相手が話している時に、簡単なメモをとっておく。</a:t>
            </a:r>
          </a:p>
        </p:txBody>
      </p:sp>
      <p:sp>
        <p:nvSpPr>
          <p:cNvPr id="3" name="テキスト ボックス 2">
            <a:extLst>
              <a:ext uri="{FF2B5EF4-FFF2-40B4-BE49-F238E27FC236}">
                <a16:creationId xmlns:a16="http://schemas.microsoft.com/office/drawing/2014/main" id="{472AD24F-2AFE-2439-A16D-5799F93ECA9F}"/>
              </a:ext>
            </a:extLst>
          </p:cNvPr>
          <p:cNvSpPr txBox="1"/>
          <p:nvPr/>
        </p:nvSpPr>
        <p:spPr>
          <a:xfrm>
            <a:off x="730501" y="722869"/>
            <a:ext cx="5926673"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rPr>
              <a:t>よい質問とは何だろう？</a:t>
            </a:r>
            <a:endParaRPr kumimoji="1" lang="en-US" altLang="ja-JP" sz="3200" b="1"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25389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E5E7493-A5D6-2A8C-54D6-2DA339E307B7}"/>
              </a:ext>
            </a:extLst>
          </p:cNvPr>
          <p:cNvSpPr txBox="1"/>
          <p:nvPr/>
        </p:nvSpPr>
        <p:spPr>
          <a:xfrm>
            <a:off x="383828" y="448414"/>
            <a:ext cx="6093912"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具体的な質問例</a:t>
            </a:r>
          </a:p>
        </p:txBody>
      </p:sp>
      <p:sp>
        <p:nvSpPr>
          <p:cNvPr id="4" name="テキスト ボックス 3">
            <a:extLst>
              <a:ext uri="{FF2B5EF4-FFF2-40B4-BE49-F238E27FC236}">
                <a16:creationId xmlns:a16="http://schemas.microsoft.com/office/drawing/2014/main" id="{9935ECFE-300E-5096-C31B-901E68866D0F}"/>
              </a:ext>
            </a:extLst>
          </p:cNvPr>
          <p:cNvSpPr txBox="1"/>
          <p:nvPr/>
        </p:nvSpPr>
        <p:spPr>
          <a:xfrm>
            <a:off x="801666" y="1578279"/>
            <a:ext cx="10897644" cy="42627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・「なぜ～？」「どうして～？」</a:t>
            </a:r>
            <a:endParaRPr kumimoji="1" lang="en-US" altLang="ja-JP"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・「どのようにして～？」</a:t>
            </a:r>
            <a:endParaRPr kumimoji="1" lang="en-US" altLang="ja-JP"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・「もう少し詳しく教えてもらえますか？」</a:t>
            </a:r>
            <a:endParaRPr kumimoji="1" lang="en-US" altLang="ja-JP"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・「その時、どのような気持ちでしたか？」</a:t>
            </a:r>
            <a:endParaRPr kumimoji="1" lang="en-US" altLang="ja-JP"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・「似たようなことは他にもありますか？」</a:t>
            </a:r>
            <a:endParaRPr kumimoji="1" lang="en-US" altLang="ja-JP"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・「もし～だったらどうですか？」</a:t>
            </a:r>
            <a:endParaRPr kumimoji="1" lang="en-US" altLang="ja-JP"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867063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5A1A4-7FB5-C937-7DD7-C4BE914C0257}"/>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8C7A1DF-4FAC-FE52-E7C0-EF6C2BBC28B6}"/>
              </a:ext>
            </a:extLst>
          </p:cNvPr>
          <p:cNvSpPr txBox="1"/>
          <p:nvPr/>
        </p:nvSpPr>
        <p:spPr>
          <a:xfrm>
            <a:off x="363253" y="329735"/>
            <a:ext cx="1144292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ウェルビーイング基礎概念の学び用スライド</a:t>
            </a: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t>
            </a:r>
            <a:r>
              <a:rPr kumimoji="1" lang="en-US" altLang="ja-JP"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2025</a:t>
            </a: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年度版）</a:t>
            </a:r>
            <a:endParaRPr kumimoji="1" lang="ja-JP" altLang="en-US"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4" name="テキスト ボックス 3">
            <a:extLst>
              <a:ext uri="{FF2B5EF4-FFF2-40B4-BE49-F238E27FC236}">
                <a16:creationId xmlns:a16="http://schemas.microsoft.com/office/drawing/2014/main" id="{05DDE0AE-42D8-919E-AEA9-A4CEBF207FCB}"/>
              </a:ext>
            </a:extLst>
          </p:cNvPr>
          <p:cNvSpPr txBox="1"/>
          <p:nvPr/>
        </p:nvSpPr>
        <p:spPr>
          <a:xfrm>
            <a:off x="363253" y="1213778"/>
            <a:ext cx="1123566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000" dirty="0">
                <a:solidFill>
                  <a:prstClr val="black"/>
                </a:solidFill>
                <a:latin typeface="游ゴシック" panose="020B0400000000000000" pitchFamily="50" charset="-128"/>
                <a:ea typeface="游ゴシック" panose="020B0400000000000000" pitchFamily="50" charset="-128"/>
              </a:rPr>
              <a:t>【</a:t>
            </a:r>
            <a:r>
              <a:rPr lang="ja-JP" altLang="en-US" sz="2000" dirty="0">
                <a:solidFill>
                  <a:prstClr val="black"/>
                </a:solidFill>
                <a:latin typeface="游ゴシック" panose="020B0400000000000000" pitchFamily="50" charset="-128"/>
                <a:ea typeface="游ゴシック" panose="020B0400000000000000" pitchFamily="50" charset="-128"/>
              </a:rPr>
              <a:t>更新履歴</a:t>
            </a:r>
            <a:r>
              <a:rPr lang="en-US" altLang="ja-JP" sz="2000" dirty="0">
                <a:solidFill>
                  <a:prstClr val="black"/>
                </a:solidFill>
                <a:latin typeface="游ゴシック" panose="020B0400000000000000" pitchFamily="50" charset="-128"/>
                <a:ea typeface="游ゴシック" panose="020B0400000000000000"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000" dirty="0">
                <a:solidFill>
                  <a:prstClr val="black"/>
                </a:solidFill>
                <a:latin typeface="游ゴシック" panose="020B0400000000000000" pitchFamily="50" charset="-128"/>
                <a:ea typeface="游ゴシック" panose="020B0400000000000000" pitchFamily="50" charset="-128"/>
              </a:rPr>
              <a:t>2025</a:t>
            </a:r>
            <a:r>
              <a:rPr lang="ja-JP" altLang="en-US" sz="2000" dirty="0">
                <a:solidFill>
                  <a:prstClr val="black"/>
                </a:solidFill>
                <a:latin typeface="游ゴシック" panose="020B0400000000000000" pitchFamily="50" charset="-128"/>
                <a:ea typeface="游ゴシック" panose="020B0400000000000000" pitchFamily="50" charset="-128"/>
              </a:rPr>
              <a:t>年</a:t>
            </a:r>
            <a:r>
              <a:rPr lang="en-US" altLang="ja-JP" sz="2000" dirty="0">
                <a:solidFill>
                  <a:prstClr val="black"/>
                </a:solidFill>
                <a:latin typeface="游ゴシック" panose="020B0400000000000000" pitchFamily="50" charset="-128"/>
                <a:ea typeface="游ゴシック" panose="020B0400000000000000" pitchFamily="50" charset="-128"/>
              </a:rPr>
              <a:t>9</a:t>
            </a:r>
            <a:r>
              <a:rPr lang="ja-JP" altLang="en-US" sz="2000" dirty="0">
                <a:solidFill>
                  <a:prstClr val="black"/>
                </a:solidFill>
                <a:latin typeface="游ゴシック" panose="020B0400000000000000" pitchFamily="50" charset="-128"/>
                <a:ea typeface="游ゴシック" panose="020B0400000000000000" pitchFamily="50" charset="-128"/>
              </a:rPr>
              <a:t>月</a:t>
            </a:r>
            <a:r>
              <a:rPr lang="en-US" altLang="ja-JP" sz="2000" dirty="0">
                <a:solidFill>
                  <a:prstClr val="black"/>
                </a:solidFill>
                <a:latin typeface="游ゴシック" panose="020B0400000000000000" pitchFamily="50" charset="-128"/>
                <a:ea typeface="游ゴシック" panose="020B0400000000000000" pitchFamily="50" charset="-128"/>
              </a:rPr>
              <a:t>10</a:t>
            </a:r>
            <a:r>
              <a:rPr lang="ja-JP" altLang="en-US" sz="2000" dirty="0">
                <a:solidFill>
                  <a:prstClr val="black"/>
                </a:solidFill>
                <a:latin typeface="游ゴシック" panose="020B0400000000000000" pitchFamily="50" charset="-128"/>
                <a:ea typeface="游ゴシック" panose="020B0400000000000000" pitchFamily="50" charset="-128"/>
              </a:rPr>
              <a:t>日：</a:t>
            </a:r>
            <a:r>
              <a:rPr lang="en-US" altLang="ja-JP" sz="2000" dirty="0">
                <a:solidFill>
                  <a:prstClr val="black"/>
                </a:solidFill>
                <a:latin typeface="游ゴシック" panose="020B0400000000000000" pitchFamily="50" charset="-128"/>
                <a:ea typeface="游ゴシック" panose="020B0400000000000000" pitchFamily="50" charset="-128"/>
              </a:rPr>
              <a:t>『</a:t>
            </a:r>
            <a:r>
              <a:rPr lang="ja-JP" altLang="en-US" sz="2000" dirty="0">
                <a:solidFill>
                  <a:prstClr val="black"/>
                </a:solidFill>
                <a:latin typeface="游ゴシック" panose="020B0400000000000000" pitchFamily="50" charset="-128"/>
                <a:ea typeface="游ゴシック" panose="020B0400000000000000" pitchFamily="50" charset="-128"/>
              </a:rPr>
              <a:t>ウェルビーイング・コンピテンシー</a:t>
            </a:r>
            <a:r>
              <a:rPr lang="en-US" altLang="ja-JP" sz="2000" dirty="0">
                <a:solidFill>
                  <a:prstClr val="black"/>
                </a:solidFill>
                <a:latin typeface="游ゴシック" panose="020B0400000000000000" pitchFamily="50" charset="-128"/>
                <a:ea typeface="游ゴシック" panose="020B0400000000000000" pitchFamily="50" charset="-128"/>
              </a:rPr>
              <a:t>』</a:t>
            </a:r>
            <a:r>
              <a:rPr lang="ja-JP" altLang="en-US" sz="2000" dirty="0">
                <a:solidFill>
                  <a:prstClr val="black"/>
                </a:solidFill>
                <a:latin typeface="游ゴシック" panose="020B0400000000000000" pitchFamily="50" charset="-128"/>
                <a:ea typeface="游ゴシック" panose="020B0400000000000000" pitchFamily="50" charset="-128"/>
              </a:rPr>
              <a:t>の発刊にあわせて公開</a:t>
            </a:r>
            <a:endParaRPr lang="en-US" altLang="ja-JP" sz="2000" dirty="0">
              <a:solidFill>
                <a:prstClr val="black"/>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917653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99C68-FE59-592B-3AFC-33FE51D6E4A9}"/>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F6FAF848-297A-25ED-A073-6A35E6651E73}"/>
              </a:ext>
            </a:extLst>
          </p:cNvPr>
          <p:cNvSpPr txBox="1"/>
          <p:nvPr/>
        </p:nvSpPr>
        <p:spPr>
          <a:xfrm>
            <a:off x="369216" y="2136273"/>
            <a:ext cx="11453567"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5400" b="1" dirty="0">
                <a:solidFill>
                  <a:prstClr val="black"/>
                </a:solidFill>
                <a:latin typeface="游ゴシック" panose="020B0400000000000000" pitchFamily="50" charset="-128"/>
                <a:ea typeface="游ゴシック" panose="020B0400000000000000" pitchFamily="50" charset="-128"/>
              </a:rPr>
              <a:t>共有タイム</a:t>
            </a:r>
            <a:r>
              <a:rPr kumimoji="1" lang="ja-JP" altLang="en-US"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を通して</a:t>
            </a:r>
            <a:endParaRPr kumimoji="1" lang="en-US" altLang="ja-JP"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どのようなことを感じましたか？</a:t>
            </a:r>
            <a:endParaRPr kumimoji="1" lang="en-US" altLang="ja-JP"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2511931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C56B1-A60F-1118-51E7-AC039AA687CD}"/>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F790DC91-B143-81BE-D59E-611DF3F6900D}"/>
              </a:ext>
            </a:extLst>
          </p:cNvPr>
          <p:cNvSpPr txBox="1"/>
          <p:nvPr/>
        </p:nvSpPr>
        <p:spPr>
          <a:xfrm>
            <a:off x="349956" y="2051868"/>
            <a:ext cx="11514666" cy="830997"/>
          </a:xfrm>
          <a:prstGeom prst="rect">
            <a:avLst/>
          </a:prstGeom>
          <a:noFill/>
        </p:spPr>
        <p:txBody>
          <a:bodyPr wrap="squar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ja-JP" altLang="en-US" sz="48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cs typeface="Lato" panose="020F0502020204030203" pitchFamily="34" charset="0"/>
              </a:rPr>
              <a:t>３．どうしてウェルビーイングが大切？</a:t>
            </a:r>
          </a:p>
        </p:txBody>
      </p:sp>
      <p:pic>
        <p:nvPicPr>
          <p:cNvPr id="2" name="図 1">
            <a:extLst>
              <a:ext uri="{FF2B5EF4-FFF2-40B4-BE49-F238E27FC236}">
                <a16:creationId xmlns:a16="http://schemas.microsoft.com/office/drawing/2014/main" id="{E56A704E-6DD4-3277-12D3-1F6CC1407840}"/>
              </a:ext>
            </a:extLst>
          </p:cNvPr>
          <p:cNvPicPr>
            <a:picLocks noChangeAspect="1"/>
          </p:cNvPicPr>
          <p:nvPr/>
        </p:nvPicPr>
        <p:blipFill>
          <a:blip r:embed="rId3"/>
          <a:stretch>
            <a:fillRect/>
          </a:stretch>
        </p:blipFill>
        <p:spPr>
          <a:xfrm>
            <a:off x="9271400" y="3171345"/>
            <a:ext cx="2593222" cy="2699793"/>
          </a:xfrm>
          <a:prstGeom prst="rect">
            <a:avLst/>
          </a:prstGeom>
        </p:spPr>
      </p:pic>
    </p:spTree>
    <p:extLst>
      <p:ext uri="{BB962C8B-B14F-4D97-AF65-F5344CB8AC3E}">
        <p14:creationId xmlns:p14="http://schemas.microsoft.com/office/powerpoint/2010/main" val="2079313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DC3BB-162F-5269-C074-DA9EA48DACE4}"/>
            </a:ext>
          </a:extLst>
        </p:cNvPr>
        <p:cNvGrpSpPr/>
        <p:nvPr/>
      </p:nvGrpSpPr>
      <p:grpSpPr>
        <a:xfrm>
          <a:off x="0" y="0"/>
          <a:ext cx="0" cy="0"/>
          <a:chOff x="0" y="0"/>
          <a:chExt cx="0" cy="0"/>
        </a:xfrm>
      </p:grpSpPr>
      <p:pic>
        <p:nvPicPr>
          <p:cNvPr id="20" name="図 19">
            <a:extLst>
              <a:ext uri="{FF2B5EF4-FFF2-40B4-BE49-F238E27FC236}">
                <a16:creationId xmlns:a16="http://schemas.microsoft.com/office/drawing/2014/main" id="{2ADBA310-BE56-79B3-2858-69FF5D8F928C}"/>
              </a:ext>
            </a:extLst>
          </p:cNvPr>
          <p:cNvPicPr>
            <a:picLocks noChangeAspect="1"/>
          </p:cNvPicPr>
          <p:nvPr/>
        </p:nvPicPr>
        <p:blipFill>
          <a:blip r:embed="rId3">
            <a:extLst>
              <a:ext uri="{BEBA8EAE-BF5A-486C-A8C5-ECC9F3942E4B}">
                <a14:imgProps xmlns:a14="http://schemas.microsoft.com/office/drawing/2010/main">
                  <a14:imgLayer r:embed="rId4">
                    <a14:imgEffect>
                      <a14:artisticLineDrawing/>
                    </a14:imgEffect>
                  </a14:imgLayer>
                </a14:imgProps>
              </a:ext>
            </a:extLst>
          </a:blip>
          <a:stretch>
            <a:fillRect/>
          </a:stretch>
        </p:blipFill>
        <p:spPr>
          <a:xfrm>
            <a:off x="3311639" y="1289281"/>
            <a:ext cx="5568719" cy="5568719"/>
          </a:xfrm>
          <a:prstGeom prst="rect">
            <a:avLst/>
          </a:prstGeom>
        </p:spPr>
      </p:pic>
      <p:sp>
        <p:nvSpPr>
          <p:cNvPr id="3" name="吹き出し: 角を丸めた四角形 2">
            <a:extLst>
              <a:ext uri="{FF2B5EF4-FFF2-40B4-BE49-F238E27FC236}">
                <a16:creationId xmlns:a16="http://schemas.microsoft.com/office/drawing/2014/main" id="{EB33A41E-5ABA-9422-7E71-2D9CD0641877}"/>
              </a:ext>
            </a:extLst>
          </p:cNvPr>
          <p:cNvSpPr/>
          <p:nvPr/>
        </p:nvSpPr>
        <p:spPr>
          <a:xfrm>
            <a:off x="8343121" y="1230594"/>
            <a:ext cx="3461634" cy="1982950"/>
          </a:xfrm>
          <a:prstGeom prst="wedgeRoundRectCallout">
            <a:avLst>
              <a:gd name="adj1" fmla="val -82371"/>
              <a:gd name="adj2" fmla="val 25438"/>
              <a:gd name="adj3" fmla="val 16667"/>
            </a:avLst>
          </a:prstGeom>
          <a:solidFill>
            <a:srgbClr val="FFCCFF"/>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400" b="1" dirty="0">
                <a:latin typeface="游ゴシック" panose="020B0400000000000000" pitchFamily="50" charset="-128"/>
                <a:ea typeface="游ゴシック" panose="020B0400000000000000" pitchFamily="50" charset="-128"/>
              </a:rPr>
              <a:t>日本で大変なこと</a:t>
            </a:r>
            <a:endParaRPr kumimoji="1" lang="en-US" altLang="ja-JP" sz="2400" b="1" dirty="0">
              <a:latin typeface="游ゴシック" panose="020B0400000000000000" pitchFamily="50" charset="-128"/>
              <a:ea typeface="游ゴシック" panose="020B0400000000000000" pitchFamily="50" charset="-128"/>
            </a:endParaRPr>
          </a:p>
          <a:p>
            <a:pPr algn="ctr"/>
            <a:r>
              <a:rPr kumimoji="1" lang="ja-JP" altLang="en-US" sz="2000" dirty="0">
                <a:latin typeface="游ゴシック" panose="020B0400000000000000" pitchFamily="50" charset="-128"/>
                <a:ea typeface="游ゴシック" panose="020B0400000000000000" pitchFamily="50" charset="-128"/>
              </a:rPr>
              <a:t>日本では、人口が急激に減り、高齢の人が増えている中で「社会で何を大事にすべきか」大きな課題となっています。</a:t>
            </a:r>
          </a:p>
        </p:txBody>
      </p:sp>
      <p:sp>
        <p:nvSpPr>
          <p:cNvPr id="4" name="思考の吹き出し: 雲形 3">
            <a:extLst>
              <a:ext uri="{FF2B5EF4-FFF2-40B4-BE49-F238E27FC236}">
                <a16:creationId xmlns:a16="http://schemas.microsoft.com/office/drawing/2014/main" id="{4EAE6CA2-AFF1-96DE-7461-DF965E7E65EA}"/>
              </a:ext>
            </a:extLst>
          </p:cNvPr>
          <p:cNvSpPr/>
          <p:nvPr/>
        </p:nvSpPr>
        <p:spPr>
          <a:xfrm>
            <a:off x="332124" y="1002042"/>
            <a:ext cx="5506545" cy="3288908"/>
          </a:xfrm>
          <a:prstGeom prst="cloudCallout">
            <a:avLst>
              <a:gd name="adj1" fmla="val 54527"/>
              <a:gd name="adj2" fmla="val 45277"/>
            </a:avLst>
          </a:prstGeom>
          <a:solidFill>
            <a:srgbClr val="99CCFF"/>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2400" b="1" dirty="0">
                <a:latin typeface="游ゴシック" panose="020B0400000000000000" pitchFamily="50" charset="-128"/>
                <a:ea typeface="游ゴシック" panose="020B0400000000000000" pitchFamily="50" charset="-128"/>
              </a:rPr>
              <a:t>豊かさって何だろう？</a:t>
            </a:r>
            <a:endParaRPr lang="en-US" altLang="ja-JP" sz="2400" b="1" dirty="0">
              <a:latin typeface="游ゴシック" panose="020B0400000000000000" pitchFamily="50" charset="-128"/>
              <a:ea typeface="游ゴシック" panose="020B0400000000000000" pitchFamily="50" charset="-128"/>
            </a:endParaRPr>
          </a:p>
          <a:p>
            <a:pPr algn="ctr"/>
            <a:r>
              <a:rPr lang="ja-JP" altLang="en-US" dirty="0">
                <a:latin typeface="游ゴシック" panose="020B0400000000000000" pitchFamily="50" charset="-128"/>
                <a:ea typeface="游ゴシック" panose="020B0400000000000000" pitchFamily="50" charset="-128"/>
              </a:rPr>
              <a:t>現在、世界では本当の豊かさや幸せとは何か見直されつつあります。その中で、ウェルビーイングを大切にするという考え方が広まっています。</a:t>
            </a:r>
          </a:p>
        </p:txBody>
      </p:sp>
      <p:sp>
        <p:nvSpPr>
          <p:cNvPr id="5" name="正方形/長方形 4">
            <a:extLst>
              <a:ext uri="{FF2B5EF4-FFF2-40B4-BE49-F238E27FC236}">
                <a16:creationId xmlns:a16="http://schemas.microsoft.com/office/drawing/2014/main" id="{EC1DEFED-4848-142D-2C62-5DDE2FB24B3F}"/>
              </a:ext>
            </a:extLst>
          </p:cNvPr>
          <p:cNvSpPr/>
          <p:nvPr/>
        </p:nvSpPr>
        <p:spPr>
          <a:xfrm>
            <a:off x="332124" y="194367"/>
            <a:ext cx="11527751" cy="748988"/>
          </a:xfrm>
          <a:prstGeom prst="rect">
            <a:avLst/>
          </a:prstGeom>
        </p:spPr>
        <p:txBody>
          <a:bodyPr wrap="square">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ja-JP" altLang="en-US" sz="4267" b="1" i="0" u="none" strike="noStrike" kern="1200" cap="none" spc="0" normalizeH="0" baseline="0" noProof="0" dirty="0">
                <a:ln>
                  <a:noFill/>
                </a:ln>
                <a:solidFill>
                  <a:srgbClr val="242424"/>
                </a:solidFill>
                <a:effectLst/>
                <a:uLnTx/>
                <a:uFillTx/>
                <a:latin typeface="游ゴシック" panose="020B0400000000000000" pitchFamily="50" charset="-128"/>
                <a:ea typeface="游ゴシック" panose="020B0400000000000000" pitchFamily="50" charset="-128"/>
              </a:rPr>
              <a:t>世界でウェルビーイングが大事な理由</a:t>
            </a:r>
            <a:endParaRPr kumimoji="0" lang="en-US" altLang="ja-JP" sz="4267" b="1" i="0" u="none" strike="noStrike" kern="1200" cap="none" spc="0" normalizeH="0" baseline="0" noProof="0" dirty="0">
              <a:ln>
                <a:noFill/>
              </a:ln>
              <a:solidFill>
                <a:srgbClr val="242424"/>
              </a:solidFill>
              <a:effectLst/>
              <a:uLnTx/>
              <a:uFillTx/>
              <a:latin typeface="游ゴシック" panose="020B0400000000000000" pitchFamily="50" charset="-128"/>
              <a:ea typeface="游ゴシック" panose="020B0400000000000000" pitchFamily="50" charset="-128"/>
            </a:endParaRPr>
          </a:p>
        </p:txBody>
      </p:sp>
      <p:sp>
        <p:nvSpPr>
          <p:cNvPr id="8" name="四角形: 角を丸くする 7">
            <a:extLst>
              <a:ext uri="{FF2B5EF4-FFF2-40B4-BE49-F238E27FC236}">
                <a16:creationId xmlns:a16="http://schemas.microsoft.com/office/drawing/2014/main" id="{B5E41A72-44AA-9A5E-FFB8-4E165031E129}"/>
              </a:ext>
            </a:extLst>
          </p:cNvPr>
          <p:cNvSpPr/>
          <p:nvPr/>
        </p:nvSpPr>
        <p:spPr>
          <a:xfrm>
            <a:off x="7192710" y="3888174"/>
            <a:ext cx="4304396" cy="1982950"/>
          </a:xfrm>
          <a:prstGeom prst="roundRect">
            <a:avLst/>
          </a:prstGeom>
          <a:solidFill>
            <a:srgbClr val="99FFCC"/>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2400" b="1" dirty="0">
                <a:latin typeface="游ゴシック" panose="020B0400000000000000" pitchFamily="50" charset="-128"/>
                <a:ea typeface="游ゴシック" panose="020B0400000000000000" pitchFamily="50" charset="-128"/>
              </a:rPr>
              <a:t>テクノロジーとの共生</a:t>
            </a:r>
            <a:endParaRPr lang="en-US" altLang="ja-JP" sz="2400" b="1" dirty="0">
              <a:latin typeface="游ゴシック" panose="020B0400000000000000" pitchFamily="50" charset="-128"/>
              <a:ea typeface="游ゴシック" panose="020B0400000000000000" pitchFamily="50" charset="-128"/>
            </a:endParaRPr>
          </a:p>
          <a:p>
            <a:r>
              <a:rPr lang="en-US" altLang="ja-JP" dirty="0">
                <a:latin typeface="游ゴシック" panose="020B0400000000000000" pitchFamily="50" charset="-128"/>
                <a:ea typeface="游ゴシック" panose="020B0400000000000000" pitchFamily="50" charset="-128"/>
              </a:rPr>
              <a:t>AI</a:t>
            </a:r>
            <a:r>
              <a:rPr lang="ja-JP" altLang="en-US" dirty="0">
                <a:latin typeface="游ゴシック" panose="020B0400000000000000" pitchFamily="50" charset="-128"/>
                <a:ea typeface="游ゴシック" panose="020B0400000000000000" pitchFamily="50" charset="-128"/>
              </a:rPr>
              <a:t>やテクノロジーが進んでいく中で、ただそれを使うのではなく、使う人がウェルビーイングになれるよう工夫していくことが大事だと言われています。</a:t>
            </a:r>
            <a:endParaRPr kumimoji="1" lang="ja-JP" altLang="en-US" dirty="0">
              <a:latin typeface="游ゴシック" panose="020B0400000000000000" pitchFamily="50" charset="-128"/>
              <a:ea typeface="游ゴシック" panose="020B0400000000000000" pitchFamily="50" charset="-128"/>
            </a:endParaRPr>
          </a:p>
        </p:txBody>
      </p:sp>
      <p:sp>
        <p:nvSpPr>
          <p:cNvPr id="9" name="四角形: メモ 8">
            <a:extLst>
              <a:ext uri="{FF2B5EF4-FFF2-40B4-BE49-F238E27FC236}">
                <a16:creationId xmlns:a16="http://schemas.microsoft.com/office/drawing/2014/main" id="{839233F7-A51F-3220-6375-68B4EB4B23E3}"/>
              </a:ext>
            </a:extLst>
          </p:cNvPr>
          <p:cNvSpPr/>
          <p:nvPr/>
        </p:nvSpPr>
        <p:spPr>
          <a:xfrm>
            <a:off x="623843" y="4680683"/>
            <a:ext cx="4965107" cy="1982950"/>
          </a:xfrm>
          <a:prstGeom prst="foldedCorner">
            <a:avLst/>
          </a:prstGeom>
          <a:solidFill>
            <a:srgbClr val="FFCC99"/>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ltLang="ja-JP" b="1" dirty="0">
              <a:latin typeface="游ゴシック" panose="020B0400000000000000" pitchFamily="50" charset="-128"/>
              <a:ea typeface="游ゴシック" panose="020B0400000000000000" pitchFamily="50" charset="-128"/>
            </a:endParaRPr>
          </a:p>
          <a:p>
            <a:pPr algn="ctr"/>
            <a:r>
              <a:rPr lang="ja-JP" altLang="en-US" sz="2400" b="1" dirty="0">
                <a:latin typeface="游ゴシック" panose="020B0400000000000000" pitchFamily="50" charset="-128"/>
                <a:ea typeface="游ゴシック" panose="020B0400000000000000" pitchFamily="50" charset="-128"/>
              </a:rPr>
              <a:t>未来の課題を一緒に解決</a:t>
            </a:r>
            <a:endParaRPr lang="en-US" altLang="ja-JP" sz="2400" b="1" dirty="0">
              <a:latin typeface="游ゴシック" panose="020B0400000000000000" pitchFamily="50" charset="-128"/>
              <a:ea typeface="游ゴシック" panose="020B0400000000000000" pitchFamily="50" charset="-128"/>
            </a:endParaRPr>
          </a:p>
          <a:p>
            <a:pPr algn="ctr"/>
            <a:r>
              <a:rPr lang="ja-JP" altLang="en-US" dirty="0">
                <a:latin typeface="游ゴシック" panose="020B0400000000000000" pitchFamily="50" charset="-128"/>
                <a:ea typeface="游ゴシック" panose="020B0400000000000000" pitchFamily="50" charset="-128"/>
              </a:rPr>
              <a:t>難しい課題でも、周りの人と力を合わせれば、解決できます。そのためには、自分のウェルビーイングとともに周りの人のウェルビーイングを大事にする必要があります。</a:t>
            </a:r>
            <a:endParaRPr kumimoji="1" lang="ja-JP" altLang="en-US"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7751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27AC1CFD-80A0-08DB-D6A2-C39E08D11F72}"/>
              </a:ext>
            </a:extLst>
          </p:cNvPr>
          <p:cNvSpPr/>
          <p:nvPr/>
        </p:nvSpPr>
        <p:spPr>
          <a:xfrm>
            <a:off x="332124" y="194367"/>
            <a:ext cx="11527751" cy="748988"/>
          </a:xfrm>
          <a:prstGeom prst="rect">
            <a:avLst/>
          </a:prstGeom>
        </p:spPr>
        <p:txBody>
          <a:bodyPr wrap="square">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ja-JP" altLang="en-US" sz="4267" b="1" i="0" u="none" strike="noStrike" kern="1200" cap="none" spc="0" normalizeH="0" baseline="0" noProof="0" dirty="0">
                <a:ln>
                  <a:noFill/>
                </a:ln>
                <a:solidFill>
                  <a:srgbClr val="242424"/>
                </a:solidFill>
                <a:effectLst/>
                <a:uLnTx/>
                <a:uFillTx/>
                <a:latin typeface="游ゴシック" panose="020B0400000000000000" pitchFamily="50" charset="-128"/>
                <a:ea typeface="游ゴシック" panose="020B0400000000000000" pitchFamily="50" charset="-128"/>
                <a:cs typeface="+mn-cs"/>
              </a:rPr>
              <a:t>ウェルビーイングについて学ぶとよいこと</a:t>
            </a:r>
            <a:endParaRPr kumimoji="0" lang="en-US" altLang="ja-JP" sz="4267" b="1" i="0" u="none" strike="noStrike" kern="1200" cap="none" spc="0" normalizeH="0" baseline="0" noProof="0" dirty="0">
              <a:ln>
                <a:noFill/>
              </a:ln>
              <a:solidFill>
                <a:srgbClr val="242424"/>
              </a:solidFill>
              <a:effectLst/>
              <a:uLnTx/>
              <a:uFillTx/>
              <a:latin typeface="游ゴシック" panose="020B0400000000000000" pitchFamily="50" charset="-128"/>
              <a:ea typeface="游ゴシック" panose="020B0400000000000000" pitchFamily="50" charset="-128"/>
              <a:cs typeface="+mn-cs"/>
            </a:endParaRPr>
          </a:p>
        </p:txBody>
      </p:sp>
      <p:grpSp>
        <p:nvGrpSpPr>
          <p:cNvPr id="6" name="グループ化 5">
            <a:extLst>
              <a:ext uri="{FF2B5EF4-FFF2-40B4-BE49-F238E27FC236}">
                <a16:creationId xmlns:a16="http://schemas.microsoft.com/office/drawing/2014/main" id="{AB60446B-3993-4168-8776-75A76251A59A}"/>
              </a:ext>
            </a:extLst>
          </p:cNvPr>
          <p:cNvGrpSpPr/>
          <p:nvPr/>
        </p:nvGrpSpPr>
        <p:grpSpPr>
          <a:xfrm>
            <a:off x="332125" y="1247976"/>
            <a:ext cx="3624414" cy="2424226"/>
            <a:chOff x="332124" y="1239715"/>
            <a:chExt cx="3483738" cy="1696916"/>
          </a:xfrm>
          <a:solidFill>
            <a:srgbClr val="FFFF99"/>
          </a:solidFill>
        </p:grpSpPr>
        <p:sp>
          <p:nvSpPr>
            <p:cNvPr id="3" name="四角形: 角を丸くする 2">
              <a:extLst>
                <a:ext uri="{FF2B5EF4-FFF2-40B4-BE49-F238E27FC236}">
                  <a16:creationId xmlns:a16="http://schemas.microsoft.com/office/drawing/2014/main" id="{DEF055EB-EDFC-4C33-9A20-D53A9A226F26}"/>
                </a:ext>
              </a:extLst>
            </p:cNvPr>
            <p:cNvSpPr/>
            <p:nvPr/>
          </p:nvSpPr>
          <p:spPr>
            <a:xfrm>
              <a:off x="332124" y="1239715"/>
              <a:ext cx="3483738" cy="169691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E9A80EB2-A854-4A83-853C-C6A728FBE9DD}"/>
                </a:ext>
              </a:extLst>
            </p:cNvPr>
            <p:cNvSpPr txBox="1"/>
            <p:nvPr/>
          </p:nvSpPr>
          <p:spPr>
            <a:xfrm>
              <a:off x="491376" y="1789994"/>
              <a:ext cx="3165231" cy="954107"/>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自分にとって大事なことに気づける</a:t>
              </a:r>
            </a:p>
          </p:txBody>
        </p:sp>
      </p:grpSp>
      <p:sp>
        <p:nvSpPr>
          <p:cNvPr id="7" name="矢印: 下 6">
            <a:extLst>
              <a:ext uri="{FF2B5EF4-FFF2-40B4-BE49-F238E27FC236}">
                <a16:creationId xmlns:a16="http://schemas.microsoft.com/office/drawing/2014/main" id="{E649FEA6-207C-4F0B-A577-F2EB1DFC93D3}"/>
              </a:ext>
            </a:extLst>
          </p:cNvPr>
          <p:cNvSpPr/>
          <p:nvPr/>
        </p:nvSpPr>
        <p:spPr>
          <a:xfrm>
            <a:off x="1811925" y="3811100"/>
            <a:ext cx="664812" cy="60014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id="{D3EC6F74-835B-4543-8E36-787650D55A58}"/>
              </a:ext>
            </a:extLst>
          </p:cNvPr>
          <p:cNvSpPr/>
          <p:nvPr/>
        </p:nvSpPr>
        <p:spPr>
          <a:xfrm>
            <a:off x="332124" y="4825193"/>
            <a:ext cx="3545284" cy="1569660"/>
          </a:xfrm>
          <a:prstGeom prst="rect">
            <a:avLst/>
          </a:prstGeom>
        </p:spPr>
        <p:txBody>
          <a:bodyPr wrap="square">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3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健康</a:t>
            </a: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の維持や向上　</a:t>
            </a:r>
            <a:endParaRPr kumimoji="1" lang="en-US" altLang="ja-JP"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121917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・将来の</a:t>
            </a:r>
            <a:r>
              <a:rPr kumimoji="1" lang="ja-JP" altLang="en-US" sz="3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キャリア　</a:t>
            </a:r>
            <a:endParaRPr kumimoji="1" lang="en-US" altLang="ja-JP" sz="3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121917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形成</a:t>
            </a: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のヒント獲得</a:t>
            </a:r>
            <a:endParaRPr kumimoji="1" lang="en-US" altLang="ja-JP"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pSp>
        <p:nvGrpSpPr>
          <p:cNvPr id="18" name="グループ化 17">
            <a:extLst>
              <a:ext uri="{FF2B5EF4-FFF2-40B4-BE49-F238E27FC236}">
                <a16:creationId xmlns:a16="http://schemas.microsoft.com/office/drawing/2014/main" id="{53331C41-9326-4AAF-A502-744F1F6F2826}"/>
              </a:ext>
            </a:extLst>
          </p:cNvPr>
          <p:cNvGrpSpPr/>
          <p:nvPr/>
        </p:nvGrpSpPr>
        <p:grpSpPr>
          <a:xfrm>
            <a:off x="4283792" y="1247976"/>
            <a:ext cx="3624414" cy="2424226"/>
            <a:chOff x="332124" y="1239715"/>
            <a:chExt cx="3483738" cy="1696916"/>
          </a:xfrm>
          <a:solidFill>
            <a:srgbClr val="FFFF99"/>
          </a:solidFill>
        </p:grpSpPr>
        <p:sp>
          <p:nvSpPr>
            <p:cNvPr id="19" name="四角形: 角を丸くする 18">
              <a:extLst>
                <a:ext uri="{FF2B5EF4-FFF2-40B4-BE49-F238E27FC236}">
                  <a16:creationId xmlns:a16="http://schemas.microsoft.com/office/drawing/2014/main" id="{F58D63D3-CC14-45A0-A555-6616178D6E79}"/>
                </a:ext>
              </a:extLst>
            </p:cNvPr>
            <p:cNvSpPr/>
            <p:nvPr/>
          </p:nvSpPr>
          <p:spPr>
            <a:xfrm>
              <a:off x="332124" y="1239715"/>
              <a:ext cx="3483738" cy="169691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0" name="テキスト ボックス 19">
              <a:extLst>
                <a:ext uri="{FF2B5EF4-FFF2-40B4-BE49-F238E27FC236}">
                  <a16:creationId xmlns:a16="http://schemas.microsoft.com/office/drawing/2014/main" id="{42C7BE32-3F95-47E4-9515-4D4A37629715}"/>
                </a:ext>
              </a:extLst>
            </p:cNvPr>
            <p:cNvSpPr txBox="1"/>
            <p:nvPr/>
          </p:nvSpPr>
          <p:spPr>
            <a:xfrm>
              <a:off x="491377" y="1717804"/>
              <a:ext cx="3286456" cy="954107"/>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人と関わるときに</a:t>
              </a:r>
              <a:endParaRPr kumimoji="1" lang="en-US" altLang="ja-JP"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大事なことがわかる</a:t>
              </a:r>
            </a:p>
          </p:txBody>
        </p:sp>
      </p:grpSp>
      <p:grpSp>
        <p:nvGrpSpPr>
          <p:cNvPr id="21" name="グループ化 20">
            <a:extLst>
              <a:ext uri="{FF2B5EF4-FFF2-40B4-BE49-F238E27FC236}">
                <a16:creationId xmlns:a16="http://schemas.microsoft.com/office/drawing/2014/main" id="{BD30A694-B3E7-4B52-9B4A-3B59D5AD3123}"/>
              </a:ext>
            </a:extLst>
          </p:cNvPr>
          <p:cNvGrpSpPr/>
          <p:nvPr/>
        </p:nvGrpSpPr>
        <p:grpSpPr>
          <a:xfrm>
            <a:off x="8261321" y="1247976"/>
            <a:ext cx="3624414" cy="2424226"/>
            <a:chOff x="332124" y="1239715"/>
            <a:chExt cx="3483738" cy="2424226"/>
          </a:xfrm>
          <a:solidFill>
            <a:srgbClr val="FFFF99"/>
          </a:solidFill>
        </p:grpSpPr>
        <p:sp>
          <p:nvSpPr>
            <p:cNvPr id="22" name="四角形: 角を丸くする 21">
              <a:extLst>
                <a:ext uri="{FF2B5EF4-FFF2-40B4-BE49-F238E27FC236}">
                  <a16:creationId xmlns:a16="http://schemas.microsoft.com/office/drawing/2014/main" id="{5FF22324-ED89-4E3F-B617-AC45F8C28947}"/>
                </a:ext>
              </a:extLst>
            </p:cNvPr>
            <p:cNvSpPr/>
            <p:nvPr/>
          </p:nvSpPr>
          <p:spPr>
            <a:xfrm>
              <a:off x="332124" y="1239715"/>
              <a:ext cx="3483738" cy="242422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3" name="テキスト ボックス 22">
              <a:extLst>
                <a:ext uri="{FF2B5EF4-FFF2-40B4-BE49-F238E27FC236}">
                  <a16:creationId xmlns:a16="http://schemas.microsoft.com/office/drawing/2014/main" id="{AD3EE237-9E12-4C7F-9D77-FE80DBC1975F}"/>
                </a:ext>
              </a:extLst>
            </p:cNvPr>
            <p:cNvSpPr txBox="1"/>
            <p:nvPr/>
          </p:nvSpPr>
          <p:spPr>
            <a:xfrm>
              <a:off x="491375" y="1417172"/>
              <a:ext cx="3165231"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自分・集団・社会にとっての「よりよいあり方」を考え、行動するきっかけとなる</a:t>
              </a:r>
            </a:p>
          </p:txBody>
        </p:sp>
      </p:grpSp>
      <p:sp>
        <p:nvSpPr>
          <p:cNvPr id="24" name="矢印: 下 23">
            <a:extLst>
              <a:ext uri="{FF2B5EF4-FFF2-40B4-BE49-F238E27FC236}">
                <a16:creationId xmlns:a16="http://schemas.microsoft.com/office/drawing/2014/main" id="{DCFE390E-65D9-4D25-A0E3-529AD98C8E43}"/>
              </a:ext>
            </a:extLst>
          </p:cNvPr>
          <p:cNvSpPr/>
          <p:nvPr/>
        </p:nvSpPr>
        <p:spPr>
          <a:xfrm>
            <a:off x="5776522" y="3811100"/>
            <a:ext cx="664812" cy="60014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5" name="正方形/長方形 24">
            <a:extLst>
              <a:ext uri="{FF2B5EF4-FFF2-40B4-BE49-F238E27FC236}">
                <a16:creationId xmlns:a16="http://schemas.microsoft.com/office/drawing/2014/main" id="{43656159-8044-41CB-9C7F-112D637A5008}"/>
              </a:ext>
            </a:extLst>
          </p:cNvPr>
          <p:cNvSpPr/>
          <p:nvPr/>
        </p:nvSpPr>
        <p:spPr>
          <a:xfrm>
            <a:off x="4386417" y="4779026"/>
            <a:ext cx="3545284" cy="1938992"/>
          </a:xfrm>
          <a:prstGeom prst="rect">
            <a:avLst/>
          </a:prstGeom>
        </p:spPr>
        <p:txBody>
          <a:bodyPr wrap="square">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2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よりよい</a:t>
            </a:r>
            <a:r>
              <a:rPr kumimoji="1" lang="ja-JP" altLang="en-US"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関係性</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の</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121917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ja-JP" altLang="en-US" sz="2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構築</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121917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チームワーク</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の</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121917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ja-JP" altLang="en-US" sz="2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向上</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26" name="矢印: 下 25">
            <a:extLst>
              <a:ext uri="{FF2B5EF4-FFF2-40B4-BE49-F238E27FC236}">
                <a16:creationId xmlns:a16="http://schemas.microsoft.com/office/drawing/2014/main" id="{E7405BE5-7683-4561-A0E6-73781E745D4F}"/>
              </a:ext>
            </a:extLst>
          </p:cNvPr>
          <p:cNvSpPr/>
          <p:nvPr/>
        </p:nvSpPr>
        <p:spPr>
          <a:xfrm>
            <a:off x="9868608" y="3811100"/>
            <a:ext cx="664812" cy="60014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7" name="正方形/長方形 26">
            <a:extLst>
              <a:ext uri="{FF2B5EF4-FFF2-40B4-BE49-F238E27FC236}">
                <a16:creationId xmlns:a16="http://schemas.microsoft.com/office/drawing/2014/main" id="{5EA524B7-7009-4689-B73E-782FF0DEDDAE}"/>
              </a:ext>
            </a:extLst>
          </p:cNvPr>
          <p:cNvSpPr/>
          <p:nvPr/>
        </p:nvSpPr>
        <p:spPr>
          <a:xfrm>
            <a:off x="8300886" y="4693382"/>
            <a:ext cx="3545284" cy="1077218"/>
          </a:xfrm>
          <a:prstGeom prst="rect">
            <a:avLst/>
          </a:prstGeom>
        </p:spPr>
        <p:txBody>
          <a:bodyPr wrap="square">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行動意欲</a:t>
            </a:r>
            <a:r>
              <a:rPr kumimoji="1" lang="ja-JP" altLang="en-US" sz="3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の向上</a:t>
            </a:r>
            <a:endParaRPr kumimoji="1" lang="en-US" altLang="ja-JP" sz="3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121917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関係性</a:t>
            </a:r>
            <a:r>
              <a:rPr kumimoji="1" lang="ja-JP" altLang="en-US" sz="3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の広がり</a:t>
            </a:r>
          </a:p>
        </p:txBody>
      </p:sp>
    </p:spTree>
    <p:extLst>
      <p:ext uri="{BB962C8B-B14F-4D97-AF65-F5344CB8AC3E}">
        <p14:creationId xmlns:p14="http://schemas.microsoft.com/office/powerpoint/2010/main" val="190891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7175D-48B9-A963-89BB-5285F318F768}"/>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1A814FA-E202-5866-FF31-4286AE664788}"/>
              </a:ext>
            </a:extLst>
          </p:cNvPr>
          <p:cNvSpPr txBox="1"/>
          <p:nvPr/>
        </p:nvSpPr>
        <p:spPr>
          <a:xfrm>
            <a:off x="349956" y="2051868"/>
            <a:ext cx="11514666" cy="1569660"/>
          </a:xfrm>
          <a:prstGeom prst="rect">
            <a:avLst/>
          </a:prstGeom>
          <a:noFill/>
        </p:spPr>
        <p:txBody>
          <a:bodyPr wrap="squar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ja-JP" altLang="en-US" sz="48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cs typeface="Lato" panose="020F0502020204030203" pitchFamily="34" charset="0"/>
              </a:rPr>
              <a:t>４．ウェルビーイングのために</a:t>
            </a:r>
          </a:p>
          <a:p>
            <a:pPr marL="0" marR="0" lvl="0" indent="0" algn="ctr" defTabSz="1219170" rtl="0" eaLnBrk="1" fontAlgn="base" latinLnBrk="0" hangingPunct="1">
              <a:lnSpc>
                <a:spcPct val="100000"/>
              </a:lnSpc>
              <a:spcBef>
                <a:spcPct val="0"/>
              </a:spcBef>
              <a:spcAft>
                <a:spcPct val="0"/>
              </a:spcAft>
              <a:buClrTx/>
              <a:buSzTx/>
              <a:buFontTx/>
              <a:buNone/>
              <a:tabLst/>
              <a:defRPr/>
            </a:pPr>
            <a:r>
              <a:rPr kumimoji="0" lang="ja-JP" altLang="en-US" sz="48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cs typeface="Lato" panose="020F0502020204030203" pitchFamily="34" charset="0"/>
              </a:rPr>
              <a:t>できることは何だろう？</a:t>
            </a:r>
          </a:p>
        </p:txBody>
      </p:sp>
      <p:pic>
        <p:nvPicPr>
          <p:cNvPr id="6" name="図 5">
            <a:extLst>
              <a:ext uri="{FF2B5EF4-FFF2-40B4-BE49-F238E27FC236}">
                <a16:creationId xmlns:a16="http://schemas.microsoft.com/office/drawing/2014/main" id="{F0D3E13F-56C9-921A-36DC-5F14B75CFF10}"/>
              </a:ext>
            </a:extLst>
          </p:cNvPr>
          <p:cNvPicPr>
            <a:picLocks noChangeAspect="1"/>
          </p:cNvPicPr>
          <p:nvPr/>
        </p:nvPicPr>
        <p:blipFill>
          <a:blip r:embed="rId3"/>
          <a:stretch>
            <a:fillRect/>
          </a:stretch>
        </p:blipFill>
        <p:spPr>
          <a:xfrm flipH="1">
            <a:off x="9229458" y="3708932"/>
            <a:ext cx="2443696" cy="2501234"/>
          </a:xfrm>
          <a:prstGeom prst="rect">
            <a:avLst/>
          </a:prstGeom>
        </p:spPr>
      </p:pic>
    </p:spTree>
    <p:extLst>
      <p:ext uri="{BB962C8B-B14F-4D97-AF65-F5344CB8AC3E}">
        <p14:creationId xmlns:p14="http://schemas.microsoft.com/office/powerpoint/2010/main" val="3183764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3116690B-47F7-0F7A-01C0-7CDC52819ED2}"/>
              </a:ext>
            </a:extLst>
          </p:cNvPr>
          <p:cNvGraphicFramePr>
            <a:graphicFrameLocks noGrp="1"/>
          </p:cNvGraphicFramePr>
          <p:nvPr>
            <p:extLst>
              <p:ext uri="{D42A27DB-BD31-4B8C-83A1-F6EECF244321}">
                <p14:modId xmlns:p14="http://schemas.microsoft.com/office/powerpoint/2010/main" val="1791844643"/>
              </p:ext>
            </p:extLst>
          </p:nvPr>
        </p:nvGraphicFramePr>
        <p:xfrm>
          <a:off x="0" y="0"/>
          <a:ext cx="12192000" cy="6858000"/>
        </p:xfrm>
        <a:graphic>
          <a:graphicData uri="http://schemas.openxmlformats.org/drawingml/2006/table">
            <a:tbl>
              <a:tblPr firstRow="1" bandRow="1">
                <a:tableStyleId>{5940675A-B579-460E-94D1-54222C63F5DA}</a:tableStyleId>
              </a:tblPr>
              <a:tblGrid>
                <a:gridCol w="6096000">
                  <a:extLst>
                    <a:ext uri="{9D8B030D-6E8A-4147-A177-3AD203B41FA5}">
                      <a16:colId xmlns:a16="http://schemas.microsoft.com/office/drawing/2014/main" val="2976793249"/>
                    </a:ext>
                  </a:extLst>
                </a:gridCol>
                <a:gridCol w="6096000">
                  <a:extLst>
                    <a:ext uri="{9D8B030D-6E8A-4147-A177-3AD203B41FA5}">
                      <a16:colId xmlns:a16="http://schemas.microsoft.com/office/drawing/2014/main" val="55718886"/>
                    </a:ext>
                  </a:extLst>
                </a:gridCol>
              </a:tblGrid>
              <a:tr h="3429000">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4074559840"/>
                  </a:ext>
                </a:extLst>
              </a:tr>
              <a:tr h="3429000">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2703019059"/>
                  </a:ext>
                </a:extLst>
              </a:tr>
            </a:tbl>
          </a:graphicData>
        </a:graphic>
      </p:graphicFrame>
      <p:sp>
        <p:nvSpPr>
          <p:cNvPr id="2" name="テキスト ボックス 1">
            <a:extLst>
              <a:ext uri="{FF2B5EF4-FFF2-40B4-BE49-F238E27FC236}">
                <a16:creationId xmlns:a16="http://schemas.microsoft.com/office/drawing/2014/main" id="{3FE6DDDC-9BDC-D973-3889-FA80A2B186D2}"/>
              </a:ext>
            </a:extLst>
          </p:cNvPr>
          <p:cNvSpPr txBox="1"/>
          <p:nvPr/>
        </p:nvSpPr>
        <p:spPr>
          <a:xfrm>
            <a:off x="1086896" y="2543357"/>
            <a:ext cx="10018207" cy="1754326"/>
          </a:xfrm>
          <a:prstGeom prst="rect">
            <a:avLst/>
          </a:prstGeom>
          <a:solidFill>
            <a:schemeClr val="bg1"/>
          </a:solidFill>
        </p:spPr>
        <p:txBody>
          <a:bodyPr wrap="square">
            <a:spAutoFit/>
          </a:bodyPr>
          <a:lstStyle/>
          <a:p>
            <a:pPr algn="ctr"/>
            <a:r>
              <a:rPr lang="ja-JP" altLang="en-US" sz="5400" b="1" dirty="0">
                <a:latin typeface="游ゴシック" panose="020B0400000000000000" pitchFamily="50" charset="-128"/>
                <a:ea typeface="游ゴシック" panose="020B0400000000000000" pitchFamily="50" charset="-128"/>
              </a:rPr>
              <a:t>ウェルビーイングの</a:t>
            </a:r>
            <a:endParaRPr lang="en-US" altLang="ja-JP" sz="5400" b="1" dirty="0">
              <a:latin typeface="游ゴシック" panose="020B0400000000000000" pitchFamily="50" charset="-128"/>
              <a:ea typeface="游ゴシック" panose="020B0400000000000000" pitchFamily="50" charset="-128"/>
            </a:endParaRPr>
          </a:p>
          <a:p>
            <a:pPr algn="ctr"/>
            <a:r>
              <a:rPr lang="ja-JP" altLang="en-US" sz="5400" b="1" dirty="0">
                <a:latin typeface="游ゴシック" panose="020B0400000000000000" pitchFamily="50" charset="-128"/>
                <a:ea typeface="游ゴシック" panose="020B0400000000000000" pitchFamily="50" charset="-128"/>
              </a:rPr>
              <a:t>ためにできること</a:t>
            </a:r>
          </a:p>
        </p:txBody>
      </p:sp>
      <p:pic>
        <p:nvPicPr>
          <p:cNvPr id="4" name="図 3">
            <a:extLst>
              <a:ext uri="{FF2B5EF4-FFF2-40B4-BE49-F238E27FC236}">
                <a16:creationId xmlns:a16="http://schemas.microsoft.com/office/drawing/2014/main" id="{DF68D063-25CA-F8DC-3EFD-F23555BCA13C}"/>
              </a:ext>
            </a:extLst>
          </p:cNvPr>
          <p:cNvPicPr>
            <a:picLocks noChangeAspect="1"/>
          </p:cNvPicPr>
          <p:nvPr/>
        </p:nvPicPr>
        <p:blipFill>
          <a:blip r:embed="rId3"/>
          <a:srcRect l="10936" t="28477" r="19151" b="49096"/>
          <a:stretch/>
        </p:blipFill>
        <p:spPr>
          <a:xfrm>
            <a:off x="11043139" y="131371"/>
            <a:ext cx="1054941" cy="916920"/>
          </a:xfrm>
          <a:prstGeom prst="rect">
            <a:avLst/>
          </a:prstGeom>
        </p:spPr>
      </p:pic>
      <p:pic>
        <p:nvPicPr>
          <p:cNvPr id="5" name="図 4">
            <a:extLst>
              <a:ext uri="{FF2B5EF4-FFF2-40B4-BE49-F238E27FC236}">
                <a16:creationId xmlns:a16="http://schemas.microsoft.com/office/drawing/2014/main" id="{83FD0E04-0B98-FE9D-233F-CAA21E50E17E}"/>
              </a:ext>
            </a:extLst>
          </p:cNvPr>
          <p:cNvPicPr>
            <a:picLocks noChangeAspect="1"/>
          </p:cNvPicPr>
          <p:nvPr/>
        </p:nvPicPr>
        <p:blipFill>
          <a:blip r:embed="rId3"/>
          <a:srcRect l="10936" t="4510" r="15687" b="71951"/>
          <a:stretch/>
        </p:blipFill>
        <p:spPr>
          <a:xfrm>
            <a:off x="182285" y="76506"/>
            <a:ext cx="1054941" cy="923329"/>
          </a:xfrm>
          <a:prstGeom prst="rect">
            <a:avLst/>
          </a:prstGeom>
        </p:spPr>
      </p:pic>
      <p:pic>
        <p:nvPicPr>
          <p:cNvPr id="6" name="図 5">
            <a:extLst>
              <a:ext uri="{FF2B5EF4-FFF2-40B4-BE49-F238E27FC236}">
                <a16:creationId xmlns:a16="http://schemas.microsoft.com/office/drawing/2014/main" id="{920C309A-CF1F-1752-7445-9205840D4DBA}"/>
              </a:ext>
            </a:extLst>
          </p:cNvPr>
          <p:cNvPicPr>
            <a:picLocks noChangeAspect="1"/>
          </p:cNvPicPr>
          <p:nvPr/>
        </p:nvPicPr>
        <p:blipFill rotWithShape="1">
          <a:blip r:embed="rId3"/>
          <a:srcRect l="10936" t="52827" r="11820" b="25078"/>
          <a:stretch/>
        </p:blipFill>
        <p:spPr>
          <a:xfrm>
            <a:off x="76281" y="5841205"/>
            <a:ext cx="1160945" cy="940289"/>
          </a:xfrm>
          <a:prstGeom prst="rect">
            <a:avLst/>
          </a:prstGeom>
        </p:spPr>
      </p:pic>
      <p:pic>
        <p:nvPicPr>
          <p:cNvPr id="7" name="図 6">
            <a:extLst>
              <a:ext uri="{FF2B5EF4-FFF2-40B4-BE49-F238E27FC236}">
                <a16:creationId xmlns:a16="http://schemas.microsoft.com/office/drawing/2014/main" id="{4986E7D4-EB3D-16BC-C9C7-76751C15518F}"/>
              </a:ext>
            </a:extLst>
          </p:cNvPr>
          <p:cNvPicPr>
            <a:picLocks noChangeAspect="1"/>
          </p:cNvPicPr>
          <p:nvPr/>
        </p:nvPicPr>
        <p:blipFill rotWithShape="1">
          <a:blip r:embed="rId3"/>
          <a:srcRect l="10936" t="75316" r="17265" b="1651"/>
          <a:stretch/>
        </p:blipFill>
        <p:spPr>
          <a:xfrm>
            <a:off x="10970744" y="5741307"/>
            <a:ext cx="1054940" cy="958201"/>
          </a:xfrm>
          <a:prstGeom prst="rect">
            <a:avLst/>
          </a:prstGeom>
        </p:spPr>
      </p:pic>
    </p:spTree>
    <p:extLst>
      <p:ext uri="{BB962C8B-B14F-4D97-AF65-F5344CB8AC3E}">
        <p14:creationId xmlns:p14="http://schemas.microsoft.com/office/powerpoint/2010/main" val="2865756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7F423F4-C786-6BB1-ED19-54176452F957}"/>
              </a:ext>
            </a:extLst>
          </p:cNvPr>
          <p:cNvSpPr txBox="1"/>
          <p:nvPr/>
        </p:nvSpPr>
        <p:spPr>
          <a:xfrm>
            <a:off x="563795" y="340772"/>
            <a:ext cx="11300178" cy="1661993"/>
          </a:xfrm>
          <a:prstGeom prst="rect">
            <a:avLst/>
          </a:prstGeom>
          <a:noFill/>
        </p:spPr>
        <p:txBody>
          <a:bodyPr wrap="square">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ja-JP" altLang="en-US" sz="4400" dirty="0">
                <a:solidFill>
                  <a:schemeClr val="tx1">
                    <a:lumMod val="65000"/>
                    <a:lumOff val="35000"/>
                  </a:schemeClr>
                </a:solidFill>
                <a:latin typeface="游ゴシック" panose="020B0400000000000000" pitchFamily="50" charset="-128"/>
                <a:ea typeface="游ゴシック" panose="020B0400000000000000" pitchFamily="50" charset="-128"/>
              </a:rPr>
              <a:t>多様な人々</a:t>
            </a:r>
            <a:r>
              <a:rPr kumimoji="0" lang="ja-JP" altLang="en-US" sz="4400" b="0" i="0" u="none" strike="noStrike" kern="1200" cap="none" spc="0" normalizeH="0" baseline="0" noProof="0" dirty="0">
                <a:ln>
                  <a:noFill/>
                </a:ln>
                <a:solidFill>
                  <a:schemeClr val="tx1">
                    <a:lumMod val="65000"/>
                    <a:lumOff val="35000"/>
                  </a:schemeClr>
                </a:solidFill>
                <a:effectLst/>
                <a:uLnTx/>
                <a:uFillTx/>
                <a:latin typeface="游ゴシック" panose="020B0400000000000000" pitchFamily="50" charset="-128"/>
                <a:ea typeface="游ゴシック" panose="020B0400000000000000" pitchFamily="50" charset="-128"/>
              </a:rPr>
              <a:t>と</a:t>
            </a:r>
            <a:r>
              <a:rPr kumimoji="0" lang="ja-JP" altLang="en-US" sz="54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ともに</a:t>
            </a:r>
            <a:r>
              <a:rPr kumimoji="0" lang="ja-JP" altLang="en-US" sz="4000" dirty="0">
                <a:solidFill>
                  <a:schemeClr val="tx1">
                    <a:lumMod val="65000"/>
                    <a:lumOff val="35000"/>
                  </a:schemeClr>
                </a:solidFill>
                <a:latin typeface="游ゴシック" panose="020B0400000000000000" pitchFamily="50" charset="-128"/>
                <a:ea typeface="游ゴシック" panose="020B0400000000000000" pitchFamily="50" charset="-128"/>
              </a:rPr>
              <a:t>、</a:t>
            </a:r>
            <a:r>
              <a:rPr kumimoji="0" lang="ja-JP" altLang="en-US" sz="4400" b="0" i="0" u="none" strike="noStrike" kern="1200" cap="none" spc="0" normalizeH="0" baseline="0" noProof="0" dirty="0">
                <a:ln>
                  <a:noFill/>
                </a:ln>
                <a:solidFill>
                  <a:schemeClr val="tx1">
                    <a:lumMod val="65000"/>
                    <a:lumOff val="35000"/>
                  </a:schemeClr>
                </a:solidFill>
                <a:effectLst/>
                <a:uLnTx/>
                <a:uFillTx/>
                <a:latin typeface="游ゴシック" panose="020B0400000000000000" pitchFamily="50" charset="-128"/>
                <a:ea typeface="游ゴシック" panose="020B0400000000000000" pitchFamily="50" charset="-128"/>
              </a:rPr>
              <a:t>ウェルビーイングを</a:t>
            </a:r>
            <a:endParaRPr kumimoji="0" lang="en-US" altLang="ja-JP" sz="4400" b="0" i="0" u="none" strike="noStrike" kern="1200" cap="none" spc="0" normalizeH="0" baseline="0" noProof="0" dirty="0">
              <a:ln>
                <a:noFill/>
              </a:ln>
              <a:solidFill>
                <a:schemeClr val="tx1">
                  <a:lumMod val="65000"/>
                  <a:lumOff val="35000"/>
                </a:schemeClr>
              </a:solidFill>
              <a:effectLst/>
              <a:uLnTx/>
              <a:uFillTx/>
              <a:latin typeface="游ゴシック" panose="020B0400000000000000" pitchFamily="50" charset="-128"/>
              <a:ea typeface="游ゴシック" panose="020B0400000000000000" pitchFamily="50" charset="-128"/>
            </a:endParaRPr>
          </a:p>
          <a:p>
            <a:pPr marL="0" marR="0" lvl="0" indent="0" algn="l" defTabSz="1219170" rtl="0" eaLnBrk="1" fontAlgn="base" latinLnBrk="0" hangingPunct="1">
              <a:lnSpc>
                <a:spcPct val="100000"/>
              </a:lnSpc>
              <a:spcBef>
                <a:spcPct val="0"/>
              </a:spcBef>
              <a:spcAft>
                <a:spcPct val="0"/>
              </a:spcAft>
              <a:buClrTx/>
              <a:buSzTx/>
              <a:buFontTx/>
              <a:buNone/>
              <a:tabLst/>
              <a:defRPr/>
            </a:pPr>
            <a:r>
              <a:rPr kumimoji="0" lang="ja-JP" altLang="en-US" sz="48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実現</a:t>
            </a:r>
            <a:r>
              <a:rPr kumimoji="0" lang="ja-JP" altLang="en-US" sz="4800" b="1" i="0"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しあう</a:t>
            </a:r>
            <a:r>
              <a:rPr kumimoji="0" lang="ja-JP" altLang="en-US" sz="48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力</a:t>
            </a:r>
            <a:r>
              <a:rPr kumimoji="0" lang="ja-JP" altLang="en-US" sz="4400" b="0" i="0" u="none" strike="noStrike" kern="1200" cap="none" spc="0" normalizeH="0" baseline="0" noProof="0" dirty="0">
                <a:ln>
                  <a:noFill/>
                </a:ln>
                <a:solidFill>
                  <a:schemeClr val="tx1">
                    <a:lumMod val="65000"/>
                    <a:lumOff val="35000"/>
                  </a:schemeClr>
                </a:solidFill>
                <a:effectLst/>
                <a:uLnTx/>
                <a:uFillTx/>
                <a:latin typeface="游ゴシック" panose="020B0400000000000000" pitchFamily="50" charset="-128"/>
                <a:ea typeface="游ゴシック" panose="020B0400000000000000" pitchFamily="50" charset="-128"/>
              </a:rPr>
              <a:t>は、</a:t>
            </a:r>
            <a:r>
              <a:rPr kumimoji="0" lang="ja-JP" altLang="en-US" sz="48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身につけられる</a:t>
            </a:r>
            <a:endParaRPr lang="ja-JP" altLang="en-US" sz="2800" dirty="0">
              <a:latin typeface="游ゴシック" panose="020B0400000000000000" pitchFamily="50" charset="-128"/>
              <a:ea typeface="游ゴシック" panose="020B0400000000000000" pitchFamily="50" charset="-128"/>
            </a:endParaRPr>
          </a:p>
        </p:txBody>
      </p:sp>
      <p:pic>
        <p:nvPicPr>
          <p:cNvPr id="4" name="図 3">
            <a:extLst>
              <a:ext uri="{FF2B5EF4-FFF2-40B4-BE49-F238E27FC236}">
                <a16:creationId xmlns:a16="http://schemas.microsoft.com/office/drawing/2014/main" id="{145A2EE2-320D-3493-4612-04B52E6BFC85}"/>
              </a:ext>
            </a:extLst>
          </p:cNvPr>
          <p:cNvPicPr>
            <a:picLocks noChangeAspect="1"/>
          </p:cNvPicPr>
          <p:nvPr/>
        </p:nvPicPr>
        <p:blipFill>
          <a:blip r:embed="rId3"/>
          <a:stretch>
            <a:fillRect/>
          </a:stretch>
        </p:blipFill>
        <p:spPr>
          <a:xfrm>
            <a:off x="1519483" y="1810512"/>
            <a:ext cx="9153033" cy="4190187"/>
          </a:xfrm>
          <a:prstGeom prst="rect">
            <a:avLst/>
          </a:prstGeom>
        </p:spPr>
      </p:pic>
      <p:sp>
        <p:nvSpPr>
          <p:cNvPr id="5" name="テキスト ボックス 4">
            <a:extLst>
              <a:ext uri="{FF2B5EF4-FFF2-40B4-BE49-F238E27FC236}">
                <a16:creationId xmlns:a16="http://schemas.microsoft.com/office/drawing/2014/main" id="{768238AA-287B-6523-C3C4-565B04E3ED65}"/>
              </a:ext>
            </a:extLst>
          </p:cNvPr>
          <p:cNvSpPr txBox="1"/>
          <p:nvPr/>
        </p:nvSpPr>
        <p:spPr>
          <a:xfrm>
            <a:off x="579360" y="6201867"/>
            <a:ext cx="1130017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図　ウェルビーイング・コンピテンシーモデル（</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NTT-KIT</a:t>
            </a:r>
            <a:r>
              <a:rPr lang="ja-JP" altLang="en-US" sz="2400" dirty="0">
                <a:solidFill>
                  <a:prstClr val="black"/>
                </a:solidFill>
                <a:latin typeface="游ゴシック" panose="020B0400000000000000" pitchFamily="50" charset="-128"/>
                <a:ea typeface="游ゴシック" panose="020B0400000000000000" pitchFamily="50" charset="-128"/>
              </a:rPr>
              <a:t> </a:t>
            </a:r>
            <a:r>
              <a:rPr lang="en-US" altLang="ja-JP" sz="2400" dirty="0">
                <a:solidFill>
                  <a:prstClr val="black"/>
                </a:solidFill>
                <a:latin typeface="游ゴシック" panose="020B0400000000000000" pitchFamily="50" charset="-128"/>
                <a:ea typeface="游ゴシック" panose="020B0400000000000000" pitchFamily="50" charset="-128"/>
              </a:rPr>
              <a:t>2024</a:t>
            </a:r>
            <a:r>
              <a:rPr lang="ja-JP" altLang="en-US" sz="2400" dirty="0">
                <a:solidFill>
                  <a:prstClr val="black"/>
                </a:solidFill>
                <a:latin typeface="游ゴシック" panose="020B0400000000000000" pitchFamily="50" charset="-128"/>
                <a:ea typeface="游ゴシック" panose="020B0400000000000000" pitchFamily="50" charset="-128"/>
              </a:rPr>
              <a:t>年度版</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t>
            </a:r>
          </a:p>
        </p:txBody>
      </p:sp>
    </p:spTree>
    <p:extLst>
      <p:ext uri="{BB962C8B-B14F-4D97-AF65-F5344CB8AC3E}">
        <p14:creationId xmlns:p14="http://schemas.microsoft.com/office/powerpoint/2010/main" val="359551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371FB54-A326-7857-8C85-FE8297FA491A}"/>
              </a:ext>
            </a:extLst>
          </p:cNvPr>
          <p:cNvSpPr txBox="1"/>
          <p:nvPr/>
        </p:nvSpPr>
        <p:spPr>
          <a:xfrm>
            <a:off x="290193" y="3190141"/>
            <a:ext cx="11453567"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80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今日の授業を振り返って、感じたことや考えたことなどを書きましょう。</a:t>
            </a:r>
            <a:endParaRPr kumimoji="1" lang="en-US" altLang="ja-JP" sz="480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grpSp>
        <p:nvGrpSpPr>
          <p:cNvPr id="5" name="グループ化 4">
            <a:extLst>
              <a:ext uri="{FF2B5EF4-FFF2-40B4-BE49-F238E27FC236}">
                <a16:creationId xmlns:a16="http://schemas.microsoft.com/office/drawing/2014/main" id="{B0EFE6CF-818C-F89D-BBFA-17EA542527AD}"/>
              </a:ext>
            </a:extLst>
          </p:cNvPr>
          <p:cNvGrpSpPr/>
          <p:nvPr/>
        </p:nvGrpSpPr>
        <p:grpSpPr>
          <a:xfrm>
            <a:off x="0" y="508000"/>
            <a:ext cx="12192000" cy="1790317"/>
            <a:chOff x="0" y="0"/>
            <a:chExt cx="4664597" cy="1790317"/>
          </a:xfrm>
          <a:solidFill>
            <a:srgbClr val="FFFF99"/>
          </a:solidFill>
        </p:grpSpPr>
        <p:sp>
          <p:nvSpPr>
            <p:cNvPr id="3" name="正方形/長方形 2">
              <a:extLst>
                <a:ext uri="{FF2B5EF4-FFF2-40B4-BE49-F238E27FC236}">
                  <a16:creationId xmlns:a16="http://schemas.microsoft.com/office/drawing/2014/main" id="{0233EFDE-C2DE-D1BA-3209-091E75609F97}"/>
                </a:ext>
              </a:extLst>
            </p:cNvPr>
            <p:cNvSpPr/>
            <p:nvPr/>
          </p:nvSpPr>
          <p:spPr>
            <a:xfrm>
              <a:off x="0" y="0"/>
              <a:ext cx="4664597" cy="1790317"/>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endParaRPr>
            </a:p>
          </p:txBody>
        </p:sp>
        <p:sp>
          <p:nvSpPr>
            <p:cNvPr id="4" name="テキスト ボックス 3">
              <a:extLst>
                <a:ext uri="{FF2B5EF4-FFF2-40B4-BE49-F238E27FC236}">
                  <a16:creationId xmlns:a16="http://schemas.microsoft.com/office/drawing/2014/main" id="{21AECE4E-5B7C-B31C-CFC8-7B81262E82F1}"/>
                </a:ext>
              </a:extLst>
            </p:cNvPr>
            <p:cNvSpPr txBox="1"/>
            <p:nvPr/>
          </p:nvSpPr>
          <p:spPr>
            <a:xfrm>
              <a:off x="141260" y="134564"/>
              <a:ext cx="4382076" cy="1446550"/>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8800" b="1" dirty="0">
                  <a:solidFill>
                    <a:prstClr val="black"/>
                  </a:solidFill>
                  <a:latin typeface="游ゴシック" panose="020B0400000000000000" pitchFamily="50" charset="-128"/>
                  <a:ea typeface="游ゴシック" panose="020B0400000000000000" pitchFamily="50" charset="-128"/>
                </a:rPr>
                <a:t>振り返り</a:t>
              </a:r>
              <a:endParaRPr kumimoji="1" lang="en-US" altLang="ja-JP" sz="8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grpSp>
    </p:spTree>
    <p:extLst>
      <p:ext uri="{BB962C8B-B14F-4D97-AF65-F5344CB8AC3E}">
        <p14:creationId xmlns:p14="http://schemas.microsoft.com/office/powerpoint/2010/main" val="2244326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7FB5C-B00F-0289-F5D0-CDB1D83AC122}"/>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A2A5682-EFAA-BFB9-E64E-5D572DA447C5}"/>
              </a:ext>
            </a:extLst>
          </p:cNvPr>
          <p:cNvSpPr txBox="1"/>
          <p:nvPr/>
        </p:nvSpPr>
        <p:spPr>
          <a:xfrm>
            <a:off x="349956" y="2051868"/>
            <a:ext cx="11514666" cy="1446550"/>
          </a:xfrm>
          <a:prstGeom prst="rect">
            <a:avLst/>
          </a:prstGeom>
          <a:noFill/>
        </p:spPr>
        <p:txBody>
          <a:bodyPr wrap="squar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ja-JP" altLang="en-US" sz="88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cs typeface="Lato" panose="020F0502020204030203" pitchFamily="34" charset="0"/>
              </a:rPr>
              <a:t>セルフチェック</a:t>
            </a:r>
          </a:p>
        </p:txBody>
      </p:sp>
      <p:pic>
        <p:nvPicPr>
          <p:cNvPr id="6" name="図 5">
            <a:extLst>
              <a:ext uri="{FF2B5EF4-FFF2-40B4-BE49-F238E27FC236}">
                <a16:creationId xmlns:a16="http://schemas.microsoft.com/office/drawing/2014/main" id="{A5FFCE08-D58A-3381-B7C3-416C19DDA5CF}"/>
              </a:ext>
            </a:extLst>
          </p:cNvPr>
          <p:cNvPicPr>
            <a:picLocks noChangeAspect="1"/>
          </p:cNvPicPr>
          <p:nvPr/>
        </p:nvPicPr>
        <p:blipFill>
          <a:blip r:embed="rId3"/>
          <a:stretch>
            <a:fillRect/>
          </a:stretch>
        </p:blipFill>
        <p:spPr>
          <a:xfrm flipH="1">
            <a:off x="9229458" y="3708932"/>
            <a:ext cx="2443696" cy="2501234"/>
          </a:xfrm>
          <a:prstGeom prst="rect">
            <a:avLst/>
          </a:prstGeom>
        </p:spPr>
      </p:pic>
    </p:spTree>
    <p:extLst>
      <p:ext uri="{BB962C8B-B14F-4D97-AF65-F5344CB8AC3E}">
        <p14:creationId xmlns:p14="http://schemas.microsoft.com/office/powerpoint/2010/main" val="34556425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0A375-0731-01EE-D5FC-734D6064F88F}"/>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11824144-D800-6A76-9C42-DDAC80FE3EEE}"/>
              </a:ext>
            </a:extLst>
          </p:cNvPr>
          <p:cNvSpPr txBox="1"/>
          <p:nvPr/>
        </p:nvSpPr>
        <p:spPr>
          <a:xfrm>
            <a:off x="486689" y="2028616"/>
            <a:ext cx="11514666" cy="2800767"/>
          </a:xfrm>
          <a:prstGeom prst="rect">
            <a:avLst/>
          </a:prstGeom>
          <a:noFill/>
        </p:spPr>
        <p:txBody>
          <a:bodyPr wrap="square">
            <a:spAutoFit/>
          </a:bodyPr>
          <a:lstStyle/>
          <a:p>
            <a:pPr lvl="0" algn="ctr">
              <a:defRPr/>
            </a:pPr>
            <a:r>
              <a:rPr lang="ja-JP" altLang="en-US" sz="4400" b="1" dirty="0">
                <a:solidFill>
                  <a:prstClr val="black"/>
                </a:solidFill>
              </a:rPr>
              <a:t>セルフチェックをしてみて</a:t>
            </a:r>
            <a:endParaRPr lang="en-US" altLang="ja-JP" sz="4400" b="1" dirty="0">
              <a:solidFill>
                <a:prstClr val="black"/>
              </a:solidFill>
            </a:endParaRPr>
          </a:p>
          <a:p>
            <a:pPr lvl="0" algn="ctr">
              <a:defRPr/>
            </a:pPr>
            <a:r>
              <a:rPr lang="ja-JP" altLang="en-US" sz="4400" b="1" dirty="0">
                <a:solidFill>
                  <a:prstClr val="black"/>
                </a:solidFill>
              </a:rPr>
              <a:t>気づいたことを書きましょう。</a:t>
            </a:r>
            <a:endParaRPr lang="en-US" altLang="ja-JP" sz="4400" b="1" dirty="0">
              <a:solidFill>
                <a:prstClr val="black"/>
              </a:solidFill>
            </a:endParaRPr>
          </a:p>
          <a:p>
            <a:pPr lvl="0" algn="ctr">
              <a:defRPr/>
            </a:pPr>
            <a:r>
              <a:rPr lang="ja-JP" altLang="en-US" sz="4400" b="1" dirty="0">
                <a:solidFill>
                  <a:prstClr val="black"/>
                </a:solidFill>
              </a:rPr>
              <a:t>今後成長させたいと思うものを１つ選び、</a:t>
            </a:r>
            <a:endParaRPr lang="en-US" altLang="ja-JP" sz="4400" b="1" dirty="0">
              <a:solidFill>
                <a:prstClr val="black"/>
              </a:solidFill>
            </a:endParaRPr>
          </a:p>
          <a:p>
            <a:pPr lvl="0" algn="ctr">
              <a:defRPr/>
            </a:pPr>
            <a:r>
              <a:rPr lang="ja-JP" altLang="en-US" sz="4400" b="1" dirty="0">
                <a:solidFill>
                  <a:prstClr val="black"/>
                </a:solidFill>
              </a:rPr>
              <a:t>なぜそれを選んだのかも書きましょう。</a:t>
            </a:r>
            <a:endParaRPr lang="en-US" altLang="ja-JP" sz="4400" b="1" dirty="0">
              <a:solidFill>
                <a:prstClr val="black"/>
              </a:solidFill>
            </a:endParaRPr>
          </a:p>
        </p:txBody>
      </p:sp>
    </p:spTree>
    <p:extLst>
      <p:ext uri="{BB962C8B-B14F-4D97-AF65-F5344CB8AC3E}">
        <p14:creationId xmlns:p14="http://schemas.microsoft.com/office/powerpoint/2010/main" val="2853788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2FF1821-6B18-6CC1-64B3-ACA24BC78F6B}"/>
              </a:ext>
            </a:extLst>
          </p:cNvPr>
          <p:cNvSpPr txBox="1"/>
          <p:nvPr/>
        </p:nvSpPr>
        <p:spPr>
          <a:xfrm>
            <a:off x="129439" y="553540"/>
            <a:ext cx="11065216" cy="1015663"/>
          </a:xfrm>
          <a:prstGeom prst="rect">
            <a:avLst/>
          </a:prstGeom>
          <a:noFill/>
        </p:spPr>
        <p:txBody>
          <a:bodyPr wrap="squar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ja-JP" altLang="en-US" sz="60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cs typeface="Lato" panose="020F0502020204030203" pitchFamily="34" charset="0"/>
              </a:rPr>
              <a:t>はじめてのウェルビーイング</a:t>
            </a:r>
            <a:endParaRPr kumimoji="0" lang="en-US" altLang="ja-JP" sz="60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cs typeface="Lato" panose="020F0502020204030203" pitchFamily="34" charset="0"/>
            </a:endParaRPr>
          </a:p>
        </p:txBody>
      </p:sp>
      <p:sp>
        <p:nvSpPr>
          <p:cNvPr id="5" name="テキスト ボックス 4">
            <a:extLst>
              <a:ext uri="{FF2B5EF4-FFF2-40B4-BE49-F238E27FC236}">
                <a16:creationId xmlns:a16="http://schemas.microsoft.com/office/drawing/2014/main" id="{0697EA56-84B3-8119-2390-AE6DFF9ABBEA}"/>
              </a:ext>
            </a:extLst>
          </p:cNvPr>
          <p:cNvSpPr txBox="1"/>
          <p:nvPr/>
        </p:nvSpPr>
        <p:spPr>
          <a:xfrm>
            <a:off x="631890" y="2011743"/>
            <a:ext cx="11300179" cy="3662541"/>
          </a:xfrm>
          <a:prstGeom prst="rect">
            <a:avLst/>
          </a:prstGeom>
          <a:noFill/>
        </p:spPr>
        <p:txBody>
          <a:bodyPr wrap="square">
            <a:spAutoFit/>
          </a:bodyPr>
          <a:lstStyle/>
          <a:p>
            <a:r>
              <a:rPr lang="ja-JP" altLang="en-US" sz="4000" b="1" dirty="0">
                <a:latin typeface="游ゴシック" panose="020B0400000000000000" pitchFamily="50" charset="-128"/>
                <a:ea typeface="游ゴシック" panose="020B0400000000000000" pitchFamily="50" charset="-128"/>
              </a:rPr>
              <a:t>１．ウェルビーイングって何だろう？</a:t>
            </a:r>
            <a:endParaRPr lang="en-US" altLang="ja-JP" sz="4000" b="1" dirty="0">
              <a:latin typeface="游ゴシック" panose="020B0400000000000000" pitchFamily="50" charset="-128"/>
              <a:ea typeface="游ゴシック" panose="020B0400000000000000" pitchFamily="50" charset="-128"/>
            </a:endParaRPr>
          </a:p>
          <a:p>
            <a:endParaRPr lang="en-US" altLang="ja-JP" sz="24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２．ウェルビーイングっていろいろ！</a:t>
            </a:r>
            <a:endParaRPr lang="en-US" altLang="ja-JP" sz="4000" b="1" dirty="0">
              <a:latin typeface="游ゴシック" panose="020B0400000000000000" pitchFamily="50" charset="-128"/>
              <a:ea typeface="游ゴシック" panose="020B0400000000000000" pitchFamily="50" charset="-128"/>
            </a:endParaRPr>
          </a:p>
          <a:p>
            <a:endParaRPr lang="en-US" altLang="ja-JP" sz="24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３．どうしてウェルビーイングが大切？</a:t>
            </a:r>
            <a:endParaRPr lang="en-US" altLang="ja-JP" sz="4000" b="1" dirty="0">
              <a:latin typeface="游ゴシック" panose="020B0400000000000000" pitchFamily="50" charset="-128"/>
              <a:ea typeface="游ゴシック" panose="020B0400000000000000" pitchFamily="50" charset="-128"/>
            </a:endParaRPr>
          </a:p>
          <a:p>
            <a:endParaRPr lang="en-US" altLang="ja-JP" sz="24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４．ウェルビーイングのためにできることは？</a:t>
            </a:r>
          </a:p>
        </p:txBody>
      </p:sp>
    </p:spTree>
    <p:extLst>
      <p:ext uri="{BB962C8B-B14F-4D97-AF65-F5344CB8AC3E}">
        <p14:creationId xmlns:p14="http://schemas.microsoft.com/office/powerpoint/2010/main" val="2747023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595C6-3D98-5EF3-B3AC-BA841A77482A}"/>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BFC4EE2-2559-0CAB-706F-73E8D912AA2A}"/>
              </a:ext>
            </a:extLst>
          </p:cNvPr>
          <p:cNvSpPr txBox="1"/>
          <p:nvPr/>
        </p:nvSpPr>
        <p:spPr>
          <a:xfrm>
            <a:off x="349956" y="2051868"/>
            <a:ext cx="11498498" cy="830997"/>
          </a:xfrm>
          <a:prstGeom prst="rect">
            <a:avLst/>
          </a:prstGeom>
          <a:noFill/>
        </p:spPr>
        <p:txBody>
          <a:bodyPr wrap="square">
            <a:spAutoFit/>
          </a:bodyPr>
          <a:lstStyle/>
          <a:p>
            <a:pPr marL="0" marR="0" lvl="0" indent="0" defTabSz="1219170" rtl="0" eaLnBrk="1" fontAlgn="base" latinLnBrk="0" hangingPunct="1">
              <a:lnSpc>
                <a:spcPct val="100000"/>
              </a:lnSpc>
              <a:spcBef>
                <a:spcPct val="0"/>
              </a:spcBef>
              <a:spcAft>
                <a:spcPct val="0"/>
              </a:spcAft>
              <a:buClrTx/>
              <a:buSzTx/>
              <a:buFontTx/>
              <a:buNone/>
              <a:tabLst/>
              <a:defRPr/>
            </a:pPr>
            <a:r>
              <a:rPr kumimoji="0" lang="ja-JP" altLang="en-US" sz="48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cs typeface="Lato" panose="020F0502020204030203" pitchFamily="34" charset="0"/>
              </a:rPr>
              <a:t>１．ウェルビーイングって何だろう？</a:t>
            </a:r>
            <a:endParaRPr kumimoji="0" lang="ja-JP" altLang="en-US" sz="48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endParaRPr>
          </a:p>
        </p:txBody>
      </p:sp>
      <p:pic>
        <p:nvPicPr>
          <p:cNvPr id="3" name="図 2">
            <a:extLst>
              <a:ext uri="{FF2B5EF4-FFF2-40B4-BE49-F238E27FC236}">
                <a16:creationId xmlns:a16="http://schemas.microsoft.com/office/drawing/2014/main" id="{1E5A4F32-B34E-17A5-0D8E-FACFE9B89C01}"/>
              </a:ext>
            </a:extLst>
          </p:cNvPr>
          <p:cNvPicPr>
            <a:picLocks noChangeAspect="1"/>
          </p:cNvPicPr>
          <p:nvPr/>
        </p:nvPicPr>
        <p:blipFill>
          <a:blip r:embed="rId3"/>
          <a:stretch>
            <a:fillRect/>
          </a:stretch>
        </p:blipFill>
        <p:spPr>
          <a:xfrm>
            <a:off x="9064410" y="3527436"/>
            <a:ext cx="2536071" cy="2508354"/>
          </a:xfrm>
          <a:prstGeom prst="rect">
            <a:avLst/>
          </a:prstGeom>
        </p:spPr>
      </p:pic>
    </p:spTree>
    <p:extLst>
      <p:ext uri="{BB962C8B-B14F-4D97-AF65-F5344CB8AC3E}">
        <p14:creationId xmlns:p14="http://schemas.microsoft.com/office/powerpoint/2010/main" val="3650919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29636" y="5040516"/>
            <a:ext cx="5475663" cy="1011988"/>
          </a:xfrm>
          <a:prstGeom prst="rect">
            <a:avLst/>
          </a:prstGeom>
        </p:spPr>
        <p:txBody>
          <a:bodyPr vert="horz" wrap="square" lIns="0" tIns="26841" rIns="0" bIns="0" rtlCol="0">
            <a:spAutoFit/>
          </a:bodyPr>
          <a:lstStyle/>
          <a:p>
            <a:pPr marL="26841" marR="0" lvl="0" indent="0" algn="l" defTabSz="1219170" rtl="0" eaLnBrk="1" fontAlgn="base" latinLnBrk="0" hangingPunct="1">
              <a:lnSpc>
                <a:spcPct val="100000"/>
              </a:lnSpc>
              <a:spcBef>
                <a:spcPts val="211"/>
              </a:spcBef>
              <a:spcAft>
                <a:spcPct val="0"/>
              </a:spcAft>
              <a:buClrTx/>
              <a:buSzTx/>
              <a:buFontTx/>
              <a:buNone/>
              <a:tabLst/>
              <a:defRPr/>
            </a:pPr>
            <a:r>
              <a:rPr kumimoji="0" lang="en-US" sz="6400" b="1" spc="223" dirty="0">
                <a:ea typeface="游ゴシック" panose="020B0400000000000000" pitchFamily="50" charset="-128"/>
                <a:cs typeface="ADLaM Display" panose="02010000000000000000" pitchFamily="2" charset="0"/>
              </a:rPr>
              <a:t>b</a:t>
            </a:r>
            <a:r>
              <a:rPr kumimoji="0" sz="6400" b="1" i="0" u="none" strike="noStrike" kern="1200" cap="none" spc="223" normalizeH="0" baseline="0" noProof="0" dirty="0" err="1">
                <a:ln>
                  <a:noFill/>
                </a:ln>
                <a:effectLst/>
                <a:uLnTx/>
                <a:uFillTx/>
                <a:ea typeface="游ゴシック" panose="020B0400000000000000" pitchFamily="50" charset="-128"/>
                <a:cs typeface="ADLaM Display" panose="02010000000000000000" pitchFamily="2" charset="0"/>
              </a:rPr>
              <a:t>eing</a:t>
            </a:r>
            <a:endParaRPr kumimoji="0" sz="6400" b="1" i="0" u="none" strike="noStrike" kern="1200" cap="none" spc="0" normalizeH="0" baseline="0" noProof="0" dirty="0">
              <a:ln>
                <a:noFill/>
              </a:ln>
              <a:effectLst/>
              <a:uLnTx/>
              <a:uFillTx/>
              <a:ea typeface="游ゴシック" panose="020B0400000000000000" pitchFamily="50" charset="-128"/>
              <a:cs typeface="ADLaM Display" panose="02010000000000000000" pitchFamily="2" charset="0"/>
            </a:endParaRPr>
          </a:p>
        </p:txBody>
      </p:sp>
      <p:sp>
        <p:nvSpPr>
          <p:cNvPr id="3" name="object 3"/>
          <p:cNvSpPr txBox="1">
            <a:spLocks noGrp="1"/>
          </p:cNvSpPr>
          <p:nvPr>
            <p:ph type="ctrTitle" idx="4294967295"/>
          </p:nvPr>
        </p:nvSpPr>
        <p:spPr>
          <a:xfrm>
            <a:off x="1929636" y="3466751"/>
            <a:ext cx="3078866" cy="1011988"/>
          </a:xfrm>
          <a:prstGeom prst="rect">
            <a:avLst/>
          </a:prstGeom>
        </p:spPr>
        <p:txBody>
          <a:bodyPr vert="horz" wrap="square" lIns="0" tIns="26841" rIns="0" bIns="0" rtlCol="0" anchor="ctr">
            <a:spAutoFit/>
          </a:bodyPr>
          <a:lstStyle/>
          <a:p>
            <a:pPr marL="26841">
              <a:lnSpc>
                <a:spcPct val="100000"/>
              </a:lnSpc>
              <a:spcBef>
                <a:spcPts val="211"/>
              </a:spcBef>
            </a:pPr>
            <a:r>
              <a:rPr lang="en-US" altLang="ja-JP" sz="6400" b="1" dirty="0">
                <a:latin typeface="+mn-lt"/>
                <a:ea typeface="游ゴシック" panose="020B0400000000000000" pitchFamily="50" charset="-128"/>
                <a:cs typeface="ADLaM Display" panose="02010000000000000000" pitchFamily="2" charset="0"/>
              </a:rPr>
              <a:t>Well</a:t>
            </a:r>
            <a:endParaRPr sz="6400" b="1" dirty="0">
              <a:latin typeface="+mn-lt"/>
              <a:ea typeface="游ゴシック" panose="020B0400000000000000" pitchFamily="50" charset="-128"/>
              <a:cs typeface="ADLaM Display" panose="02010000000000000000" pitchFamily="2" charset="0"/>
            </a:endParaRPr>
          </a:p>
        </p:txBody>
      </p:sp>
      <p:sp>
        <p:nvSpPr>
          <p:cNvPr id="4" name="object 3">
            <a:extLst>
              <a:ext uri="{FF2B5EF4-FFF2-40B4-BE49-F238E27FC236}">
                <a16:creationId xmlns:a16="http://schemas.microsoft.com/office/drawing/2014/main" id="{4A4D152A-FA0E-F6F9-1A1C-10C96AC0F5EC}"/>
              </a:ext>
            </a:extLst>
          </p:cNvPr>
          <p:cNvSpPr txBox="1">
            <a:spLocks/>
          </p:cNvSpPr>
          <p:nvPr/>
        </p:nvSpPr>
        <p:spPr>
          <a:xfrm>
            <a:off x="4532807" y="3571751"/>
            <a:ext cx="6393643" cy="858100"/>
          </a:xfrm>
          <a:prstGeom prst="rect">
            <a:avLst/>
          </a:prstGeom>
        </p:spPr>
        <p:txBody>
          <a:bodyPr vert="horz" wrap="square" lIns="0" tIns="26841" rIns="0" bIns="0" rtlCol="0">
            <a:spAutoFit/>
          </a:bodyPr>
          <a:lstStyle>
            <a:lvl1pPr>
              <a:defRPr sz="2550" b="1" i="0">
                <a:solidFill>
                  <a:srgbClr val="58595B"/>
                </a:solidFill>
                <a:latin typeface="Toppan Bunkyu Midashi Gothic"/>
                <a:ea typeface="+mj-ea"/>
                <a:cs typeface="Toppan Bunkyu Midashi Gothic"/>
              </a:defRPr>
            </a:lvl1pPr>
          </a:lstStyle>
          <a:p>
            <a:pPr marL="26841" marR="0" lvl="0" indent="0" defTabSz="1219170" rtl="0" eaLnBrk="1" fontAlgn="base" latinLnBrk="0" hangingPunct="1">
              <a:lnSpc>
                <a:spcPct val="100000"/>
              </a:lnSpc>
              <a:spcBef>
                <a:spcPts val="211"/>
              </a:spcBef>
              <a:spcAft>
                <a:spcPct val="0"/>
              </a:spcAft>
              <a:buClrTx/>
              <a:buSzTx/>
              <a:buFontTx/>
              <a:buNone/>
              <a:tabLst/>
              <a:defRPr/>
            </a:pPr>
            <a:r>
              <a:rPr kumimoji="0" lang="ja-JP" altLang="en-US" sz="5400" b="1" i="0" u="none" strike="noStrike" kern="1200" cap="none" spc="0" normalizeH="0" baseline="0" noProof="0" dirty="0">
                <a:ln>
                  <a:noFill/>
                </a:ln>
                <a:solidFill>
                  <a:schemeClr val="tx1"/>
                </a:solidFill>
                <a:effectLst/>
                <a:uLnTx/>
                <a:uFillTx/>
                <a:latin typeface="+mn-lt"/>
                <a:ea typeface="游ゴシック" panose="020B0400000000000000" pitchFamily="50" charset="-128"/>
              </a:rPr>
              <a:t>よい・よく</a:t>
            </a:r>
          </a:p>
        </p:txBody>
      </p:sp>
      <p:sp>
        <p:nvSpPr>
          <p:cNvPr id="5" name="object 3">
            <a:extLst>
              <a:ext uri="{FF2B5EF4-FFF2-40B4-BE49-F238E27FC236}">
                <a16:creationId xmlns:a16="http://schemas.microsoft.com/office/drawing/2014/main" id="{04892C8D-8F9A-BCB7-0A5A-EF4419925E35}"/>
              </a:ext>
            </a:extLst>
          </p:cNvPr>
          <p:cNvSpPr txBox="1">
            <a:spLocks/>
          </p:cNvSpPr>
          <p:nvPr/>
        </p:nvSpPr>
        <p:spPr>
          <a:xfrm>
            <a:off x="4532807" y="5148666"/>
            <a:ext cx="7599679" cy="858100"/>
          </a:xfrm>
          <a:prstGeom prst="rect">
            <a:avLst/>
          </a:prstGeom>
        </p:spPr>
        <p:txBody>
          <a:bodyPr vert="horz" wrap="square" lIns="0" tIns="26841" rIns="0" bIns="0" rtlCol="0">
            <a:spAutoFit/>
          </a:bodyPr>
          <a:lstStyle>
            <a:lvl1pPr>
              <a:defRPr sz="2550" b="1" i="0">
                <a:solidFill>
                  <a:srgbClr val="58595B"/>
                </a:solidFill>
                <a:latin typeface="Toppan Bunkyu Midashi Gothic"/>
                <a:ea typeface="+mj-ea"/>
                <a:cs typeface="Toppan Bunkyu Midashi Gothic"/>
              </a:defRPr>
            </a:lvl1pPr>
          </a:lstStyle>
          <a:p>
            <a:pPr marL="26841" marR="0" lvl="0" indent="0" defTabSz="1219170" rtl="0" eaLnBrk="1" fontAlgn="base" latinLnBrk="0" hangingPunct="1">
              <a:lnSpc>
                <a:spcPct val="100000"/>
              </a:lnSpc>
              <a:spcBef>
                <a:spcPts val="211"/>
              </a:spcBef>
              <a:spcAft>
                <a:spcPct val="0"/>
              </a:spcAft>
              <a:buClrTx/>
              <a:buSzTx/>
              <a:buFontTx/>
              <a:buNone/>
              <a:tabLst/>
              <a:defRPr/>
            </a:pPr>
            <a:r>
              <a:rPr kumimoji="0" lang="ja-JP" altLang="en-US" sz="5400" b="1" i="0" u="none" strike="noStrike" kern="1200" cap="none" spc="0" normalizeH="0" baseline="0" noProof="0" dirty="0">
                <a:ln>
                  <a:noFill/>
                </a:ln>
                <a:solidFill>
                  <a:schemeClr val="tx1"/>
                </a:solidFill>
                <a:effectLst/>
                <a:uLnTx/>
                <a:uFillTx/>
                <a:latin typeface="+mn-lt"/>
                <a:ea typeface="游ゴシック" panose="020B0400000000000000" pitchFamily="50" charset="-128"/>
              </a:rPr>
              <a:t>いる・ある・～な状態</a:t>
            </a:r>
          </a:p>
        </p:txBody>
      </p:sp>
      <p:sp>
        <p:nvSpPr>
          <p:cNvPr id="6" name="object 2">
            <a:extLst>
              <a:ext uri="{FF2B5EF4-FFF2-40B4-BE49-F238E27FC236}">
                <a16:creationId xmlns:a16="http://schemas.microsoft.com/office/drawing/2014/main" id="{F1FB3180-586B-A027-403F-F7A4951387BE}"/>
              </a:ext>
            </a:extLst>
          </p:cNvPr>
          <p:cNvSpPr txBox="1"/>
          <p:nvPr/>
        </p:nvSpPr>
        <p:spPr>
          <a:xfrm>
            <a:off x="1264533" y="1001385"/>
            <a:ext cx="9481083" cy="1873762"/>
          </a:xfrm>
          <a:prstGeom prst="rect">
            <a:avLst/>
          </a:prstGeom>
        </p:spPr>
        <p:txBody>
          <a:bodyPr vert="horz" wrap="square" lIns="0" tIns="26841" rIns="0" bIns="0" rtlCol="0">
            <a:spAutoFit/>
          </a:bodyPr>
          <a:lstStyle/>
          <a:p>
            <a:pPr marL="26841" marR="0" lvl="0" indent="0" algn="ctr" defTabSz="1219170" rtl="0" eaLnBrk="1" fontAlgn="base" latinLnBrk="0" hangingPunct="1">
              <a:lnSpc>
                <a:spcPct val="100000"/>
              </a:lnSpc>
              <a:spcBef>
                <a:spcPts val="211"/>
              </a:spcBef>
              <a:spcAft>
                <a:spcPct val="0"/>
              </a:spcAft>
              <a:buClrTx/>
              <a:buSzTx/>
              <a:buFontTx/>
              <a:buNone/>
              <a:tabLst/>
              <a:defRPr/>
            </a:pPr>
            <a:r>
              <a:rPr kumimoji="0" sz="12000" b="1" i="0" u="none" strike="noStrike" kern="1200" cap="none" spc="255" normalizeH="0" baseline="0" noProof="0" dirty="0">
                <a:ln>
                  <a:noFill/>
                </a:ln>
                <a:effectLst/>
                <a:uLnTx/>
                <a:uFillTx/>
                <a:latin typeface="游ゴシック" panose="020B0400000000000000" pitchFamily="50" charset="-128"/>
                <a:ea typeface="游ゴシック" panose="020B0400000000000000" pitchFamily="50" charset="-128"/>
                <a:cs typeface="ADLaM Display" panose="02010000000000000000" pitchFamily="2" charset="0"/>
              </a:rPr>
              <a:t>Well-</a:t>
            </a:r>
            <a:r>
              <a:rPr kumimoji="0" sz="12000" b="1" i="0" u="none" strike="noStrike" kern="1200" cap="none" spc="223" normalizeH="0" baseline="0" noProof="0" dirty="0">
                <a:ln>
                  <a:noFill/>
                </a:ln>
                <a:effectLst/>
                <a:uLnTx/>
                <a:uFillTx/>
                <a:latin typeface="游ゴシック" panose="020B0400000000000000" pitchFamily="50" charset="-128"/>
                <a:ea typeface="游ゴシック" panose="020B0400000000000000" pitchFamily="50" charset="-128"/>
                <a:cs typeface="ADLaM Display" panose="02010000000000000000" pitchFamily="2" charset="0"/>
              </a:rPr>
              <a:t>being</a:t>
            </a:r>
            <a:endParaRPr kumimoji="0" sz="120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ADLaM Display" panose="02010000000000000000" pitchFamily="2" charset="0"/>
            </a:endParaRPr>
          </a:p>
        </p:txBody>
      </p:sp>
      <p:sp>
        <p:nvSpPr>
          <p:cNvPr id="7" name="object 3">
            <a:extLst>
              <a:ext uri="{FF2B5EF4-FFF2-40B4-BE49-F238E27FC236}">
                <a16:creationId xmlns:a16="http://schemas.microsoft.com/office/drawing/2014/main" id="{F8ADC5E8-0A27-C904-B849-ACC086400236}"/>
              </a:ext>
            </a:extLst>
          </p:cNvPr>
          <p:cNvSpPr txBox="1">
            <a:spLocks/>
          </p:cNvSpPr>
          <p:nvPr/>
        </p:nvSpPr>
        <p:spPr>
          <a:xfrm>
            <a:off x="1702551" y="125606"/>
            <a:ext cx="8605045" cy="1104321"/>
          </a:xfrm>
          <a:prstGeom prst="rect">
            <a:avLst/>
          </a:prstGeom>
        </p:spPr>
        <p:txBody>
          <a:bodyPr vert="horz" wrap="square" lIns="0" tIns="26841" rIns="0" bIns="0" rtlCol="0">
            <a:spAutoFit/>
          </a:bodyPr>
          <a:lstStyle>
            <a:lvl1pPr>
              <a:defRPr sz="2550" b="1" i="0">
                <a:solidFill>
                  <a:srgbClr val="58595B"/>
                </a:solidFill>
                <a:latin typeface="Toppan Bunkyu Midashi Gothic"/>
                <a:ea typeface="+mn-ea"/>
                <a:cs typeface="Toppan Bunkyu Midashi Gothic"/>
              </a:defRPr>
            </a:lvl1pPr>
          </a:lstStyle>
          <a:p>
            <a:pPr marL="26841" marR="0" lvl="0" indent="0" algn="ctr" defTabSz="1219170" rtl="0" eaLnBrk="1" fontAlgn="base" latinLnBrk="0" hangingPunct="1">
              <a:lnSpc>
                <a:spcPct val="100000"/>
              </a:lnSpc>
              <a:spcBef>
                <a:spcPts val="211"/>
              </a:spcBef>
              <a:spcAft>
                <a:spcPct val="0"/>
              </a:spcAft>
              <a:buClrTx/>
              <a:buSzTx/>
              <a:buFontTx/>
              <a:buNone/>
              <a:tabLst/>
              <a:defRPr/>
            </a:pPr>
            <a:r>
              <a:rPr kumimoji="0" lang="ja-JP" altLang="en-US" sz="7000" b="1" i="0" u="none" strike="noStrike" kern="1200" cap="none" spc="-21"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ウェルビーイング</a:t>
            </a:r>
            <a:endParaRPr kumimoji="0" lang="ja-JP" altLang="en-US" sz="70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endParaRPr>
          </a:p>
        </p:txBody>
      </p:sp>
      <p:cxnSp>
        <p:nvCxnSpPr>
          <p:cNvPr id="10" name="直線コネクタ 9">
            <a:extLst>
              <a:ext uri="{FF2B5EF4-FFF2-40B4-BE49-F238E27FC236}">
                <a16:creationId xmlns:a16="http://schemas.microsoft.com/office/drawing/2014/main" id="{5BD24840-90EF-178C-DE75-594892B9F81D}"/>
              </a:ext>
            </a:extLst>
          </p:cNvPr>
          <p:cNvCxnSpPr/>
          <p:nvPr/>
        </p:nvCxnSpPr>
        <p:spPr>
          <a:xfrm>
            <a:off x="2984" y="2945853"/>
            <a:ext cx="12186035" cy="0"/>
          </a:xfrm>
          <a:prstGeom prst="line">
            <a:avLst/>
          </a:prstGeom>
          <a:ln w="28575">
            <a:solidFill>
              <a:schemeClr val="accent3"/>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0512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31CA9-FED3-C17C-17D4-8F6D3E0B1813}"/>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6815800-E1A0-848D-B51C-C9CE42280822}"/>
              </a:ext>
            </a:extLst>
          </p:cNvPr>
          <p:cNvSpPr txBox="1"/>
          <p:nvPr/>
        </p:nvSpPr>
        <p:spPr>
          <a:xfrm>
            <a:off x="455867" y="1074509"/>
            <a:ext cx="11280265" cy="470898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6000" b="1" dirty="0">
                <a:latin typeface="游ゴシック" panose="020B0400000000000000" pitchFamily="50" charset="-128"/>
                <a:ea typeface="游ゴシック" panose="020B0400000000000000" pitchFamily="50" charset="-128"/>
                <a:cs typeface="Times New Roman" panose="02020603050405020304" pitchFamily="18" charset="0"/>
              </a:rPr>
              <a:t>からだ</a:t>
            </a:r>
            <a:r>
              <a:rPr kumimoji="1" lang="ja-JP" altLang="ja-JP" sz="48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r>
              <a:rPr kumimoji="1" lang="ja-JP" altLang="en-US" sz="66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Times New Roman" panose="02020603050405020304" pitchFamily="18" charset="0"/>
              </a:rPr>
              <a:t>こころ</a:t>
            </a:r>
            <a:r>
              <a:rPr kumimoji="1" lang="ja-JP" altLang="ja-JP" sz="48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endParaRPr kumimoji="1" lang="en-US" altLang="ja-JP" sz="48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60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Times New Roman" panose="02020603050405020304" pitchFamily="18" charset="0"/>
              </a:rPr>
              <a:t>人とのつながり</a:t>
            </a:r>
            <a:r>
              <a:rPr kumimoji="1" lang="en-US" altLang="ja-JP" sz="60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Times New Roman" panose="02020603050405020304" pitchFamily="18" charset="0"/>
              </a:rPr>
              <a:t> </a:t>
            </a:r>
            <a:r>
              <a:rPr kumimoji="1" lang="ja-JP" altLang="ja-JP" sz="40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Times New Roman" panose="02020603050405020304" pitchFamily="18" charset="0"/>
              </a:rPr>
              <a:t>など</a:t>
            </a:r>
            <a:r>
              <a:rPr lang="ja-JP" altLang="en-US" sz="4000" b="1" dirty="0">
                <a:latin typeface="游ゴシック" panose="020B0400000000000000" pitchFamily="50" charset="-128"/>
                <a:ea typeface="游ゴシック" panose="020B0400000000000000" pitchFamily="50" charset="-128"/>
                <a:cs typeface="Times New Roman" panose="02020603050405020304" pitchFamily="18" charset="0"/>
              </a:rPr>
              <a:t>を含む</a:t>
            </a:r>
            <a:r>
              <a:rPr kumimoji="1" lang="ja-JP" altLang="ja-JP" sz="40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endParaRPr kumimoji="1" lang="en-US" altLang="ja-JP" sz="48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36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48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Times New Roman" panose="02020603050405020304" pitchFamily="18" charset="0"/>
              </a:rPr>
              <a:t>それぞれの人の</a:t>
            </a:r>
            <a:endParaRPr kumimoji="1" lang="en-US" altLang="ja-JP" sz="48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36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r>
              <a:rPr kumimoji="1" lang="ja-JP" altLang="ja-JP" sz="54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Times New Roman" panose="02020603050405020304" pitchFamily="18" charset="0"/>
              </a:rPr>
              <a:t>よく生きるあり方、よい状態</a:t>
            </a:r>
            <a:r>
              <a:rPr kumimoji="1" lang="ja-JP" altLang="en-US" sz="54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endParaRPr kumimoji="1" lang="ja-JP" altLang="en-US" sz="54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272993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ED7F2-645A-C107-DB64-4FE901CF80F4}"/>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927B94B8-F157-33AF-120E-065BBFD4FCB3}"/>
              </a:ext>
            </a:extLst>
          </p:cNvPr>
          <p:cNvSpPr/>
          <p:nvPr/>
        </p:nvSpPr>
        <p:spPr>
          <a:xfrm>
            <a:off x="2347993" y="4689004"/>
            <a:ext cx="938031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t>
            </a:r>
            <a:r>
              <a:rPr lang="ja-JP" altLang="en-US" sz="3600" dirty="0">
                <a:solidFill>
                  <a:prstClr val="black"/>
                </a:solidFill>
                <a:latin typeface="游ゴシック" panose="020B0400000000000000" pitchFamily="50" charset="-128"/>
                <a:ea typeface="游ゴシック" panose="020B0400000000000000" pitchFamily="50" charset="-128"/>
              </a:rPr>
              <a:t>ちょうどよ</a:t>
            </a:r>
            <a:r>
              <a:rPr kumimoji="1" lang="ja-JP" altLang="en-US" sz="360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い」と感じる</a:t>
            </a:r>
            <a:endParaRPr kumimoji="1" lang="en-US" altLang="ja-JP" sz="320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4" name="正方形/長方形 3">
            <a:extLst>
              <a:ext uri="{FF2B5EF4-FFF2-40B4-BE49-F238E27FC236}">
                <a16:creationId xmlns:a16="http://schemas.microsoft.com/office/drawing/2014/main" id="{6E992814-9192-FEE0-EDB8-8A370D6AAF08}"/>
              </a:ext>
            </a:extLst>
          </p:cNvPr>
          <p:cNvSpPr/>
          <p:nvPr/>
        </p:nvSpPr>
        <p:spPr>
          <a:xfrm>
            <a:off x="3235903" y="5788678"/>
            <a:ext cx="8435789"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「なんだか、悪くはないな」と感じる</a:t>
            </a:r>
            <a:endParaRPr kumimoji="1" lang="en-US" altLang="ja-JP" sz="320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5" name="正方形/長方形 4">
            <a:extLst>
              <a:ext uri="{FF2B5EF4-FFF2-40B4-BE49-F238E27FC236}">
                <a16:creationId xmlns:a16="http://schemas.microsoft.com/office/drawing/2014/main" id="{ACA0666A-A991-24E8-0D1E-8E910658EED8}"/>
              </a:ext>
            </a:extLst>
          </p:cNvPr>
          <p:cNvSpPr/>
          <p:nvPr/>
        </p:nvSpPr>
        <p:spPr>
          <a:xfrm>
            <a:off x="2607117" y="3589330"/>
            <a:ext cx="8435789"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「心地がいいな」と感じる</a:t>
            </a:r>
            <a:endParaRPr kumimoji="1" lang="en-US" altLang="ja-JP" sz="320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6" name="正方形/長方形 5">
            <a:extLst>
              <a:ext uri="{FF2B5EF4-FFF2-40B4-BE49-F238E27FC236}">
                <a16:creationId xmlns:a16="http://schemas.microsoft.com/office/drawing/2014/main" id="{0574E8E2-436B-9EA7-7653-7BEA1532A386}"/>
              </a:ext>
            </a:extLst>
          </p:cNvPr>
          <p:cNvSpPr/>
          <p:nvPr/>
        </p:nvSpPr>
        <p:spPr>
          <a:xfrm>
            <a:off x="2607117" y="2485712"/>
            <a:ext cx="9107806"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「いきいきしているな」と感じる</a:t>
            </a:r>
            <a:endParaRPr kumimoji="1" lang="en-US" altLang="ja-JP" sz="320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7" name="正方形/長方形 6">
            <a:extLst>
              <a:ext uri="{FF2B5EF4-FFF2-40B4-BE49-F238E27FC236}">
                <a16:creationId xmlns:a16="http://schemas.microsoft.com/office/drawing/2014/main" id="{5832E3DD-507A-58E4-0928-93AE15F00F6C}"/>
              </a:ext>
            </a:extLst>
          </p:cNvPr>
          <p:cNvSpPr/>
          <p:nvPr/>
        </p:nvSpPr>
        <p:spPr>
          <a:xfrm>
            <a:off x="463689" y="256385"/>
            <a:ext cx="98796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からだ、こころ、人とのつながりなどにおいて</a:t>
            </a:r>
          </a:p>
        </p:txBody>
      </p:sp>
      <p:pic>
        <p:nvPicPr>
          <p:cNvPr id="8" name="図 7">
            <a:extLst>
              <a:ext uri="{FF2B5EF4-FFF2-40B4-BE49-F238E27FC236}">
                <a16:creationId xmlns:a16="http://schemas.microsoft.com/office/drawing/2014/main" id="{BEC4C0B9-C610-9B33-6665-F9A2A8437A23}"/>
              </a:ext>
            </a:extLst>
          </p:cNvPr>
          <p:cNvPicPr>
            <a:picLocks noChangeAspect="1"/>
          </p:cNvPicPr>
          <p:nvPr/>
        </p:nvPicPr>
        <p:blipFill>
          <a:blip r:embed="rId3"/>
          <a:stretch>
            <a:fillRect/>
          </a:stretch>
        </p:blipFill>
        <p:spPr>
          <a:xfrm>
            <a:off x="1739408" y="3437029"/>
            <a:ext cx="1141418" cy="1509314"/>
          </a:xfrm>
          <a:prstGeom prst="rect">
            <a:avLst/>
          </a:prstGeom>
        </p:spPr>
      </p:pic>
      <p:pic>
        <p:nvPicPr>
          <p:cNvPr id="9" name="図 8">
            <a:extLst>
              <a:ext uri="{FF2B5EF4-FFF2-40B4-BE49-F238E27FC236}">
                <a16:creationId xmlns:a16="http://schemas.microsoft.com/office/drawing/2014/main" id="{54D6854E-6C71-A428-6EFB-76CE11F6500B}"/>
              </a:ext>
            </a:extLst>
          </p:cNvPr>
          <p:cNvPicPr>
            <a:picLocks noChangeAspect="1"/>
          </p:cNvPicPr>
          <p:nvPr/>
        </p:nvPicPr>
        <p:blipFill>
          <a:blip r:embed="rId4"/>
          <a:stretch>
            <a:fillRect/>
          </a:stretch>
        </p:blipFill>
        <p:spPr>
          <a:xfrm>
            <a:off x="1686533" y="5100773"/>
            <a:ext cx="1194293" cy="1519188"/>
          </a:xfrm>
          <a:prstGeom prst="rect">
            <a:avLst/>
          </a:prstGeom>
        </p:spPr>
      </p:pic>
      <p:pic>
        <p:nvPicPr>
          <p:cNvPr id="10" name="図 9">
            <a:extLst>
              <a:ext uri="{FF2B5EF4-FFF2-40B4-BE49-F238E27FC236}">
                <a16:creationId xmlns:a16="http://schemas.microsoft.com/office/drawing/2014/main" id="{CAE8D553-2296-3D56-E944-24D8E4BCB737}"/>
              </a:ext>
            </a:extLst>
          </p:cNvPr>
          <p:cNvPicPr>
            <a:picLocks noChangeAspect="1"/>
          </p:cNvPicPr>
          <p:nvPr/>
        </p:nvPicPr>
        <p:blipFill>
          <a:blip r:embed="rId5"/>
          <a:stretch>
            <a:fillRect/>
          </a:stretch>
        </p:blipFill>
        <p:spPr>
          <a:xfrm>
            <a:off x="151805" y="4273797"/>
            <a:ext cx="1347371" cy="1476744"/>
          </a:xfrm>
          <a:prstGeom prst="rect">
            <a:avLst/>
          </a:prstGeom>
        </p:spPr>
      </p:pic>
      <p:sp>
        <p:nvSpPr>
          <p:cNvPr id="11" name="正方形/長方形 10">
            <a:extLst>
              <a:ext uri="{FF2B5EF4-FFF2-40B4-BE49-F238E27FC236}">
                <a16:creationId xmlns:a16="http://schemas.microsoft.com/office/drawing/2014/main" id="{0E2968A5-43FE-B543-CED1-75DD3FCEEEF9}"/>
              </a:ext>
            </a:extLst>
          </p:cNvPr>
          <p:cNvSpPr/>
          <p:nvPr/>
        </p:nvSpPr>
        <p:spPr>
          <a:xfrm>
            <a:off x="2563886" y="1529124"/>
            <a:ext cx="9107806"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「しあわせだな」と感じる</a:t>
            </a:r>
            <a:endParaRPr kumimoji="1" lang="en-US" altLang="ja-JP" sz="320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pic>
        <p:nvPicPr>
          <p:cNvPr id="12" name="図 11">
            <a:extLst>
              <a:ext uri="{FF2B5EF4-FFF2-40B4-BE49-F238E27FC236}">
                <a16:creationId xmlns:a16="http://schemas.microsoft.com/office/drawing/2014/main" id="{C262F340-05A5-6F39-62D2-C0677BE06B00}"/>
              </a:ext>
            </a:extLst>
          </p:cNvPr>
          <p:cNvPicPr>
            <a:picLocks noChangeAspect="1"/>
          </p:cNvPicPr>
          <p:nvPr/>
        </p:nvPicPr>
        <p:blipFill>
          <a:blip r:embed="rId6">
            <a:alphaModFix amt="50000"/>
          </a:blip>
          <a:srcRect r="16540"/>
          <a:stretch>
            <a:fillRect/>
          </a:stretch>
        </p:blipFill>
        <p:spPr>
          <a:xfrm>
            <a:off x="151805" y="1155288"/>
            <a:ext cx="2412082" cy="2167581"/>
          </a:xfrm>
          <a:prstGeom prst="rect">
            <a:avLst/>
          </a:prstGeom>
        </p:spPr>
      </p:pic>
    </p:spTree>
    <p:extLst>
      <p:ext uri="{BB962C8B-B14F-4D97-AF65-F5344CB8AC3E}">
        <p14:creationId xmlns:p14="http://schemas.microsoft.com/office/powerpoint/2010/main" val="8921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8DAD2BE5-23D1-2F0B-D716-02122B34D2C6}"/>
              </a:ext>
            </a:extLst>
          </p:cNvPr>
          <p:cNvPicPr>
            <a:picLocks noChangeAspect="1"/>
          </p:cNvPicPr>
          <p:nvPr/>
        </p:nvPicPr>
        <p:blipFill>
          <a:blip r:embed="rId3"/>
          <a:stretch>
            <a:fillRect/>
          </a:stretch>
        </p:blipFill>
        <p:spPr>
          <a:xfrm>
            <a:off x="4113266" y="2318235"/>
            <a:ext cx="7883480" cy="1925964"/>
          </a:xfrm>
          <a:prstGeom prst="rect">
            <a:avLst/>
          </a:prstGeom>
        </p:spPr>
      </p:pic>
      <p:pic>
        <p:nvPicPr>
          <p:cNvPr id="10" name="図 9">
            <a:extLst>
              <a:ext uri="{FF2B5EF4-FFF2-40B4-BE49-F238E27FC236}">
                <a16:creationId xmlns:a16="http://schemas.microsoft.com/office/drawing/2014/main" id="{BDEFFB91-61E7-8CD1-8911-64274DDAE8CB}"/>
              </a:ext>
            </a:extLst>
          </p:cNvPr>
          <p:cNvPicPr>
            <a:picLocks noChangeAspect="1"/>
          </p:cNvPicPr>
          <p:nvPr/>
        </p:nvPicPr>
        <p:blipFill>
          <a:blip r:embed="rId4"/>
          <a:stretch>
            <a:fillRect/>
          </a:stretch>
        </p:blipFill>
        <p:spPr>
          <a:xfrm>
            <a:off x="4052076" y="4329658"/>
            <a:ext cx="8005860" cy="1991458"/>
          </a:xfrm>
          <a:prstGeom prst="rect">
            <a:avLst/>
          </a:prstGeom>
        </p:spPr>
      </p:pic>
      <p:sp>
        <p:nvSpPr>
          <p:cNvPr id="4" name="テキスト ボックス 3">
            <a:extLst>
              <a:ext uri="{FF2B5EF4-FFF2-40B4-BE49-F238E27FC236}">
                <a16:creationId xmlns:a16="http://schemas.microsoft.com/office/drawing/2014/main" id="{A9CAFEE3-0BA5-8EC1-F0CB-E391F40DF46F}"/>
              </a:ext>
            </a:extLst>
          </p:cNvPr>
          <p:cNvSpPr txBox="1"/>
          <p:nvPr/>
        </p:nvSpPr>
        <p:spPr>
          <a:xfrm>
            <a:off x="1590057" y="109118"/>
            <a:ext cx="9844216" cy="21236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ここ１週間で、</a:t>
            </a:r>
            <a:endParaRPr kumimoji="1" lang="en-US" altLang="ja-JP" sz="4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どんな時に“ウェルビーイング”を</a:t>
            </a:r>
            <a:endParaRPr kumimoji="1" lang="en-US" altLang="ja-JP" sz="4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感じたか</a:t>
            </a:r>
            <a:r>
              <a:rPr lang="ja-JP" altLang="en-US" sz="4400" b="1" dirty="0">
                <a:solidFill>
                  <a:prstClr val="black"/>
                </a:solidFill>
                <a:latin typeface="游ゴシック" panose="020B0400000000000000" pitchFamily="50" charset="-128"/>
                <a:ea typeface="游ゴシック" panose="020B0400000000000000" pitchFamily="50" charset="-128"/>
              </a:rPr>
              <a:t>出来事</a:t>
            </a:r>
            <a:r>
              <a:rPr kumimoji="1" lang="ja-JP" altLang="en-US" sz="4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を思い出してみよう！</a:t>
            </a:r>
            <a:endParaRPr kumimoji="1" lang="en-US" altLang="ja-JP" sz="4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A4C42EF9-0AA5-B063-8D06-8FC3D3145C51}"/>
              </a:ext>
            </a:extLst>
          </p:cNvPr>
          <p:cNvSpPr txBox="1"/>
          <p:nvPr/>
        </p:nvSpPr>
        <p:spPr>
          <a:xfrm>
            <a:off x="134064" y="2350798"/>
            <a:ext cx="4410929" cy="3970318"/>
          </a:xfrm>
          <a:prstGeom prst="rect">
            <a:avLst/>
          </a:prstGeom>
          <a:noFill/>
        </p:spPr>
        <p:txBody>
          <a:bodyPr wrap="square">
            <a:spAutoFit/>
          </a:bodyPr>
          <a:lstStyle/>
          <a:p>
            <a:r>
              <a:rPr kumimoji="1" lang="ja-JP" altLang="en-US" sz="280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「しあわせだな！」</a:t>
            </a:r>
            <a:endParaRPr kumimoji="1" lang="en-US" altLang="ja-JP" sz="280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endParaRPr kumimoji="1" lang="en-US" altLang="ja-JP" sz="280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r>
              <a:rPr lang="ja-JP" altLang="en-US" sz="2800" dirty="0">
                <a:solidFill>
                  <a:prstClr val="black"/>
                </a:solidFill>
                <a:latin typeface="游ゴシック" panose="020B0400000000000000" pitchFamily="50" charset="-128"/>
                <a:ea typeface="游ゴシック" panose="020B0400000000000000" pitchFamily="50" charset="-128"/>
              </a:rPr>
              <a:t>「いきいきしている。」</a:t>
            </a:r>
            <a:endParaRPr lang="en-US" altLang="ja-JP" sz="2800" dirty="0">
              <a:solidFill>
                <a:prstClr val="black"/>
              </a:solidFill>
              <a:latin typeface="游ゴシック" panose="020B0400000000000000" pitchFamily="50" charset="-128"/>
              <a:ea typeface="游ゴシック" panose="020B0400000000000000" pitchFamily="50" charset="-128"/>
            </a:endParaRPr>
          </a:p>
          <a:p>
            <a:endParaRPr lang="en-US" altLang="ja-JP" sz="2800" dirty="0">
              <a:solidFill>
                <a:prstClr val="black"/>
              </a:solidFill>
              <a:latin typeface="游ゴシック" panose="020B0400000000000000" pitchFamily="50" charset="-128"/>
              <a:ea typeface="游ゴシック" panose="020B0400000000000000" pitchFamily="50" charset="-128"/>
            </a:endParaRPr>
          </a:p>
          <a:p>
            <a:r>
              <a:rPr lang="ja-JP" altLang="en-US" sz="2800" dirty="0">
                <a:solidFill>
                  <a:prstClr val="black"/>
                </a:solidFill>
                <a:latin typeface="游ゴシック" panose="020B0400000000000000" pitchFamily="50" charset="-128"/>
                <a:ea typeface="游ゴシック" panose="020B0400000000000000" pitchFamily="50" charset="-128"/>
              </a:rPr>
              <a:t>「心地がいいな。」</a:t>
            </a:r>
            <a:endParaRPr lang="en-US" altLang="ja-JP" sz="2800" dirty="0">
              <a:solidFill>
                <a:prstClr val="black"/>
              </a:solidFill>
              <a:latin typeface="游ゴシック" panose="020B0400000000000000" pitchFamily="50" charset="-128"/>
              <a:ea typeface="游ゴシック" panose="020B0400000000000000" pitchFamily="50" charset="-128"/>
            </a:endParaRPr>
          </a:p>
          <a:p>
            <a:endParaRPr lang="en-US" altLang="ja-JP" sz="2800" dirty="0">
              <a:solidFill>
                <a:prstClr val="black"/>
              </a:solidFill>
              <a:latin typeface="游ゴシック" panose="020B0400000000000000" pitchFamily="50" charset="-128"/>
              <a:ea typeface="游ゴシック" panose="020B0400000000000000" pitchFamily="50" charset="-128"/>
            </a:endParaRPr>
          </a:p>
          <a:p>
            <a:r>
              <a:rPr lang="ja-JP" altLang="en-US" sz="2800" dirty="0">
                <a:solidFill>
                  <a:prstClr val="black"/>
                </a:solidFill>
                <a:latin typeface="游ゴシック" panose="020B0400000000000000" pitchFamily="50" charset="-128"/>
                <a:ea typeface="游ゴシック" panose="020B0400000000000000" pitchFamily="50" charset="-128"/>
              </a:rPr>
              <a:t>「ちょうどよい。」</a:t>
            </a:r>
            <a:endParaRPr lang="en-US" altLang="ja-JP" sz="2800" dirty="0">
              <a:solidFill>
                <a:prstClr val="black"/>
              </a:solidFill>
              <a:latin typeface="游ゴシック" panose="020B0400000000000000" pitchFamily="50" charset="-128"/>
              <a:ea typeface="游ゴシック" panose="020B0400000000000000" pitchFamily="50" charset="-128"/>
            </a:endParaRPr>
          </a:p>
          <a:p>
            <a:endParaRPr lang="en-US" altLang="ja-JP" sz="2800" dirty="0">
              <a:solidFill>
                <a:prstClr val="black"/>
              </a:solidFill>
              <a:latin typeface="游ゴシック" panose="020B0400000000000000" pitchFamily="50" charset="-128"/>
              <a:ea typeface="游ゴシック" panose="020B0400000000000000" pitchFamily="50" charset="-128"/>
            </a:endParaRPr>
          </a:p>
          <a:p>
            <a:r>
              <a:rPr lang="ja-JP" altLang="en-US" sz="2800" dirty="0">
                <a:solidFill>
                  <a:prstClr val="black"/>
                </a:solidFill>
                <a:latin typeface="游ゴシック" panose="020B0400000000000000" pitchFamily="50" charset="-128"/>
                <a:ea typeface="游ゴシック" panose="020B0400000000000000" pitchFamily="50" charset="-128"/>
              </a:rPr>
              <a:t>「悪くはないな・・・」</a:t>
            </a:r>
            <a:endParaRPr lang="ja-JP" altLang="en-US" sz="28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059254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88CCDACC-B532-693C-DB89-92EDF063F1DC}"/>
              </a:ext>
            </a:extLst>
          </p:cNvPr>
          <p:cNvSpPr/>
          <p:nvPr/>
        </p:nvSpPr>
        <p:spPr>
          <a:xfrm>
            <a:off x="0" y="541867"/>
            <a:ext cx="12192000" cy="1444977"/>
          </a:xfrm>
          <a:prstGeom prst="rect">
            <a:avLst/>
          </a:prstGeom>
          <a:solidFill>
            <a:srgbClr val="FFFF99">
              <a:alpha val="69804"/>
            </a:srgb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2" name="タイトル 1">
            <a:extLst>
              <a:ext uri="{FF2B5EF4-FFF2-40B4-BE49-F238E27FC236}">
                <a16:creationId xmlns:a16="http://schemas.microsoft.com/office/drawing/2014/main" id="{0F7E4D66-7C1D-6016-16C9-AB582B1C18EB}"/>
              </a:ext>
            </a:extLst>
          </p:cNvPr>
          <p:cNvSpPr txBox="1">
            <a:spLocks/>
          </p:cNvSpPr>
          <p:nvPr/>
        </p:nvSpPr>
        <p:spPr bwMode="black">
          <a:xfrm>
            <a:off x="0" y="1264355"/>
            <a:ext cx="12192000" cy="144497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2800" kern="1200" cap="all" spc="200" baseline="0">
                <a:solidFill>
                  <a:srgbClr val="26262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1" lang="en-US" altLang="ja-JP" sz="8800" b="1" i="0" u="none" strike="noStrike" kern="1200" cap="all" spc="200" normalizeH="0" baseline="0" noProof="0" dirty="0">
              <a:ln w="22225">
                <a:noFill/>
                <a:miter lim="800000"/>
              </a:ln>
              <a:solidFill>
                <a:sysClr val="windowText" lastClr="000000"/>
              </a:solidFill>
              <a:effectLst/>
              <a:uLnTx/>
              <a:uFillTx/>
              <a:latin typeface="游ゴシック" panose="020B0400000000000000" pitchFamily="50" charset="-128"/>
              <a:ea typeface="游ゴシック" panose="020B0400000000000000" pitchFamily="50" charset="-128"/>
            </a:endParaRPr>
          </a:p>
        </p:txBody>
      </p:sp>
      <p:sp>
        <p:nvSpPr>
          <p:cNvPr id="4" name="テキスト ボックス 3">
            <a:extLst>
              <a:ext uri="{FF2B5EF4-FFF2-40B4-BE49-F238E27FC236}">
                <a16:creationId xmlns:a16="http://schemas.microsoft.com/office/drawing/2014/main" id="{5F6C366F-6038-B241-59B3-3E536749B1DD}"/>
              </a:ext>
            </a:extLst>
          </p:cNvPr>
          <p:cNvSpPr txBox="1"/>
          <p:nvPr/>
        </p:nvSpPr>
        <p:spPr>
          <a:xfrm>
            <a:off x="428958" y="2468926"/>
            <a:ext cx="11586575" cy="3847207"/>
          </a:xfrm>
          <a:prstGeom prst="rect">
            <a:avLst/>
          </a:prstGeom>
          <a:noFill/>
        </p:spPr>
        <p:txBody>
          <a:bodyPr wrap="square" rtlCol="0">
            <a:spAutoFit/>
          </a:bodyPr>
          <a:lstStyle/>
          <a:p>
            <a:r>
              <a:rPr kumimoji="1" lang="ja-JP" altLang="en-US" sz="3600" dirty="0">
                <a:latin typeface="游ゴシック" panose="020B0400000000000000" pitchFamily="50" charset="-128"/>
                <a:ea typeface="游ゴシック" panose="020B0400000000000000" pitchFamily="50" charset="-128"/>
              </a:rPr>
              <a:t>＜ルール＞</a:t>
            </a:r>
            <a:endParaRPr kumimoji="1" lang="en-US" altLang="ja-JP" sz="3600" dirty="0">
              <a:latin typeface="游ゴシック" panose="020B0400000000000000" pitchFamily="50" charset="-128"/>
              <a:ea typeface="游ゴシック" panose="020B0400000000000000" pitchFamily="50" charset="-128"/>
            </a:endParaRPr>
          </a:p>
          <a:p>
            <a:endParaRPr kumimoji="1" lang="en-US" altLang="ja-JP" sz="1600" dirty="0">
              <a:latin typeface="游ゴシック" panose="020B0400000000000000" pitchFamily="50" charset="-128"/>
              <a:ea typeface="游ゴシック" panose="020B0400000000000000" pitchFamily="50" charset="-128"/>
            </a:endParaRPr>
          </a:p>
          <a:p>
            <a:r>
              <a:rPr kumimoji="1" lang="ja-JP" altLang="en-US" sz="3600" dirty="0">
                <a:latin typeface="游ゴシック" panose="020B0400000000000000" pitchFamily="50" charset="-128"/>
                <a:ea typeface="游ゴシック" panose="020B0400000000000000" pitchFamily="50" charset="-128"/>
              </a:rPr>
              <a:t>・一人が話す時間は</a:t>
            </a:r>
            <a:r>
              <a:rPr lang="en-US" altLang="ja-JP" sz="3600" dirty="0">
                <a:latin typeface="游ゴシック" panose="020B0400000000000000" pitchFamily="50" charset="-128"/>
                <a:ea typeface="游ゴシック" panose="020B0400000000000000" pitchFamily="50" charset="-128"/>
              </a:rPr>
              <a:t>1</a:t>
            </a:r>
            <a:r>
              <a:rPr kumimoji="1" lang="ja-JP" altLang="en-US" sz="3600" dirty="0">
                <a:latin typeface="游ゴシック" panose="020B0400000000000000" pitchFamily="50" charset="-128"/>
                <a:ea typeface="游ゴシック" panose="020B0400000000000000" pitchFamily="50" charset="-128"/>
              </a:rPr>
              <a:t>分以内</a:t>
            </a:r>
            <a:endParaRPr kumimoji="1" lang="en-US" altLang="ja-JP" sz="3600" dirty="0">
              <a:latin typeface="游ゴシック" panose="020B0400000000000000" pitchFamily="50" charset="-128"/>
              <a:ea typeface="游ゴシック" panose="020B0400000000000000" pitchFamily="50" charset="-128"/>
            </a:endParaRPr>
          </a:p>
          <a:p>
            <a:endParaRPr lang="en-US" altLang="ja-JP" sz="1600" dirty="0">
              <a:latin typeface="游ゴシック" panose="020B0400000000000000" pitchFamily="50" charset="-128"/>
              <a:ea typeface="游ゴシック" panose="020B0400000000000000" pitchFamily="50" charset="-128"/>
            </a:endParaRPr>
          </a:p>
          <a:p>
            <a:r>
              <a:rPr lang="ja-JP" altLang="en-US" sz="3600" dirty="0">
                <a:latin typeface="游ゴシック" panose="020B0400000000000000" pitchFamily="50" charset="-128"/>
                <a:ea typeface="游ゴシック" panose="020B0400000000000000" pitchFamily="50" charset="-128"/>
              </a:rPr>
              <a:t>・話す人はできるだけ具体的に伝える</a:t>
            </a:r>
            <a:endParaRPr lang="en-US" altLang="ja-JP" sz="3600" dirty="0">
              <a:latin typeface="游ゴシック" panose="020B0400000000000000" pitchFamily="50" charset="-128"/>
              <a:ea typeface="游ゴシック" panose="020B0400000000000000" pitchFamily="50" charset="-128"/>
            </a:endParaRPr>
          </a:p>
          <a:p>
            <a:endParaRPr kumimoji="1" lang="en-US" altLang="ja-JP" sz="1600" dirty="0">
              <a:latin typeface="游ゴシック" panose="020B0400000000000000" pitchFamily="50" charset="-128"/>
              <a:ea typeface="游ゴシック" panose="020B0400000000000000" pitchFamily="50" charset="-128"/>
            </a:endParaRPr>
          </a:p>
          <a:p>
            <a:r>
              <a:rPr kumimoji="1" lang="ja-JP" altLang="en-US" sz="3600" dirty="0">
                <a:latin typeface="游ゴシック" panose="020B0400000000000000" pitchFamily="50" charset="-128"/>
                <a:ea typeface="游ゴシック" panose="020B0400000000000000" pitchFamily="50" charset="-128"/>
              </a:rPr>
              <a:t>・聴く人は</a:t>
            </a:r>
            <a:r>
              <a:rPr lang="ja-JP" altLang="en-US" sz="3600" dirty="0">
                <a:latin typeface="游ゴシック" panose="020B0400000000000000" pitchFamily="50" charset="-128"/>
                <a:ea typeface="游ゴシック" panose="020B0400000000000000" pitchFamily="50" charset="-128"/>
              </a:rPr>
              <a:t>相手の</a:t>
            </a:r>
            <a:r>
              <a:rPr kumimoji="1" lang="ja-JP" altLang="en-US" sz="3600" dirty="0">
                <a:latin typeface="游ゴシック" panose="020B0400000000000000" pitchFamily="50" charset="-128"/>
                <a:ea typeface="游ゴシック" panose="020B0400000000000000" pitchFamily="50" charset="-128"/>
              </a:rPr>
              <a:t>話を聴くことに集中する</a:t>
            </a:r>
            <a:endParaRPr kumimoji="1" lang="en-US" altLang="ja-JP" sz="3600" dirty="0">
              <a:latin typeface="游ゴシック" panose="020B0400000000000000" pitchFamily="50" charset="-128"/>
              <a:ea typeface="游ゴシック" panose="020B0400000000000000" pitchFamily="50" charset="-128"/>
            </a:endParaRPr>
          </a:p>
          <a:p>
            <a:endParaRPr lang="en-US" altLang="ja-JP" sz="1600" dirty="0">
              <a:latin typeface="游ゴシック" panose="020B0400000000000000" pitchFamily="50" charset="-128"/>
              <a:ea typeface="游ゴシック" panose="020B0400000000000000" pitchFamily="50" charset="-128"/>
            </a:endParaRPr>
          </a:p>
          <a:p>
            <a:r>
              <a:rPr lang="ja-JP" altLang="en-US" sz="3600" dirty="0">
                <a:latin typeface="游ゴシック" panose="020B0400000000000000" pitchFamily="50" charset="-128"/>
                <a:ea typeface="游ゴシック" panose="020B0400000000000000" pitchFamily="50" charset="-128"/>
              </a:rPr>
              <a:t>・お互いに話しやすい雰囲気を協力して作る</a:t>
            </a:r>
            <a:endParaRPr lang="en-US" altLang="ja-JP" sz="3600" dirty="0">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1EEF968C-5BAF-5FCD-2D4B-980A7E88E1F7}"/>
              </a:ext>
            </a:extLst>
          </p:cNvPr>
          <p:cNvSpPr txBox="1"/>
          <p:nvPr/>
        </p:nvSpPr>
        <p:spPr>
          <a:xfrm>
            <a:off x="168966" y="827480"/>
            <a:ext cx="11512613" cy="846194"/>
          </a:xfrm>
          <a:prstGeom prst="rect">
            <a:avLst/>
          </a:prstGeom>
          <a:noFill/>
        </p:spPr>
        <p:txBody>
          <a:bodyPr wrap="square">
            <a:sp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ja-JP" altLang="en-US" sz="5400" b="1" dirty="0">
                <a:ln w="22225">
                  <a:noFill/>
                  <a:miter lim="800000"/>
                </a:ln>
                <a:solidFill>
                  <a:sysClr val="windowText" lastClr="000000"/>
                </a:solidFill>
                <a:latin typeface="游ゴシック" panose="020B0400000000000000" pitchFamily="50" charset="-128"/>
                <a:ea typeface="游ゴシック" panose="020B0400000000000000" pitchFamily="50" charset="-128"/>
              </a:rPr>
              <a:t>ウェルビーイングの出来事の</a:t>
            </a:r>
            <a:r>
              <a:rPr lang="ja-JP" altLang="en-US" sz="5400" b="1" cap="all" spc="200" dirty="0">
                <a:ln w="22225">
                  <a:noFill/>
                  <a:miter lim="800000"/>
                </a:ln>
                <a:solidFill>
                  <a:sysClr val="windowText" lastClr="000000"/>
                </a:solidFill>
                <a:latin typeface="游ゴシック" panose="020B0400000000000000" pitchFamily="50" charset="-128"/>
                <a:ea typeface="游ゴシック" panose="020B0400000000000000" pitchFamily="50" charset="-128"/>
              </a:rPr>
              <a:t>共有</a:t>
            </a:r>
            <a:endParaRPr kumimoji="1" lang="en-US" altLang="ja-JP" sz="5400" b="1" i="0" u="none" strike="noStrike" kern="1200" cap="all" spc="200" normalizeH="0" baseline="0" noProof="0" dirty="0">
              <a:ln w="22225">
                <a:noFill/>
                <a:miter lim="800000"/>
              </a:ln>
              <a:solidFill>
                <a:sysClr val="windowText" lastClr="000000"/>
              </a:solidFill>
              <a:effectLst/>
              <a:uLnTx/>
              <a:uFillTx/>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816907831"/>
      </p:ext>
    </p:extLst>
  </p:cSld>
  <p:clrMapOvr>
    <a:masterClrMapping/>
  </p:clrMapOvr>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1151</TotalTime>
  <Words>3209</Words>
  <Application>Microsoft Office PowerPoint</Application>
  <PresentationFormat>ワイド画面</PresentationFormat>
  <Paragraphs>310</Paragraphs>
  <Slides>29</Slides>
  <Notes>29</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29</vt:i4>
      </vt:variant>
    </vt:vector>
  </HeadingPairs>
  <TitlesOfParts>
    <vt:vector size="33" baseType="lpstr">
      <vt:lpstr>游ゴシック</vt:lpstr>
      <vt:lpstr>Arial</vt:lpstr>
      <vt:lpstr>Wingdings</vt:lpstr>
      <vt:lpstr>1_Office テーマ</vt:lpstr>
      <vt:lpstr>PowerPoint プレゼンテーション</vt:lpstr>
      <vt:lpstr>PowerPoint プレゼンテーション</vt:lpstr>
      <vt:lpstr>PowerPoint プレゼンテーション</vt:lpstr>
      <vt:lpstr>PowerPoint プレゼンテーション</vt:lpstr>
      <vt:lpstr>Well</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TAIRA Mayuko</dc:creator>
  <cp:lastModifiedBy>Junji Watanabe (NTT_RD)</cp:lastModifiedBy>
  <cp:revision>26</cp:revision>
  <dcterms:created xsi:type="dcterms:W3CDTF">2025-07-09T01:41:53Z</dcterms:created>
  <dcterms:modified xsi:type="dcterms:W3CDTF">2025-09-11T04:57:29Z</dcterms:modified>
</cp:coreProperties>
</file>